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8" r:id="rId2"/>
    <p:sldId id="263" r:id="rId3"/>
    <p:sldId id="265" r:id="rId4"/>
    <p:sldId id="289" r:id="rId5"/>
    <p:sldId id="257" r:id="rId6"/>
    <p:sldId id="286" r:id="rId7"/>
    <p:sldId id="291" r:id="rId8"/>
    <p:sldId id="29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10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AAF4E-212F-4D91-AE47-5F13E95E43B2}"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9B664-17AF-45FD-8D2F-F27699935F64}" type="slidenum">
              <a:rPr lang="en-US" smtClean="0"/>
              <a:t>‹#›</a:t>
            </a:fld>
            <a:endParaRPr lang="en-US"/>
          </a:p>
        </p:txBody>
      </p:sp>
    </p:spTree>
    <p:extLst>
      <p:ext uri="{BB962C8B-B14F-4D97-AF65-F5344CB8AC3E}">
        <p14:creationId xmlns:p14="http://schemas.microsoft.com/office/powerpoint/2010/main" val="36251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treatment for a baby who has been shaken usually includes life-sustaining measures such as respiratory support and surgery to stop internal bleeding and bleeding in the brain. Doctors may use brain scans, such as MRI and CT, to make a more definite diagnosis.</a:t>
            </a:r>
          </a:p>
        </p:txBody>
      </p:sp>
      <p:sp>
        <p:nvSpPr>
          <p:cNvPr id="4" name="Slide Number Placeholder 3"/>
          <p:cNvSpPr>
            <a:spLocks noGrp="1"/>
          </p:cNvSpPr>
          <p:nvPr>
            <p:ph type="sldNum" sz="quarter" idx="5"/>
          </p:nvPr>
        </p:nvSpPr>
        <p:spPr/>
        <p:txBody>
          <a:bodyPr/>
          <a:lstStyle/>
          <a:p>
            <a:fld id="{0F662453-BC8E-431A-BA06-ACC8E95228D7}" type="slidenum">
              <a:rPr lang="en-US" smtClean="0"/>
              <a:t>2</a:t>
            </a:fld>
            <a:endParaRPr lang="en-US"/>
          </a:p>
        </p:txBody>
      </p:sp>
    </p:spTree>
    <p:extLst>
      <p:ext uri="{BB962C8B-B14F-4D97-AF65-F5344CB8AC3E}">
        <p14:creationId xmlns:p14="http://schemas.microsoft.com/office/powerpoint/2010/main" val="393699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35 second video </a:t>
            </a:r>
          </a:p>
        </p:txBody>
      </p:sp>
      <p:sp>
        <p:nvSpPr>
          <p:cNvPr id="4" name="Slide Number Placeholder 3"/>
          <p:cNvSpPr>
            <a:spLocks noGrp="1"/>
          </p:cNvSpPr>
          <p:nvPr>
            <p:ph type="sldNum" sz="quarter" idx="5"/>
          </p:nvPr>
        </p:nvSpPr>
        <p:spPr/>
        <p:txBody>
          <a:bodyPr/>
          <a:lstStyle/>
          <a:p>
            <a:fld id="{0F662453-BC8E-431A-BA06-ACC8E95228D7}" type="slidenum">
              <a:rPr lang="en-US" smtClean="0"/>
              <a:t>4</a:t>
            </a:fld>
            <a:endParaRPr lang="en-US"/>
          </a:p>
        </p:txBody>
      </p:sp>
    </p:spTree>
    <p:extLst>
      <p:ext uri="{BB962C8B-B14F-4D97-AF65-F5344CB8AC3E}">
        <p14:creationId xmlns:p14="http://schemas.microsoft.com/office/powerpoint/2010/main" val="31122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baby has weak neck muscles and a large, heavy head. Shaking makes the fragile brain bounce back and forth inside the skull and causes bruising, swelling, and bleeding, which can lead to permanent, severe brain damage or death. The characteristic injuries of shaken baby syndrome are subdural hemorrhages (bleeding in the brain), retinal hemorrhages (bleeding in the retina), damage to the spinal cord and neck, and fractures of the ribs and bones. These injuries may not be immediately noticeable. Symptoms of shaken baby syndrome include extreme irritability, lethargy, poor feeding, breathing problems, convulsions, vomiting, and pale or bluish skin. Shaken baby injuries usually occur in children younger than 2 years old, but may be seen in children up to the age of 5.</a:t>
            </a:r>
          </a:p>
        </p:txBody>
      </p:sp>
      <p:sp>
        <p:nvSpPr>
          <p:cNvPr id="4" name="Slide Number Placeholder 3"/>
          <p:cNvSpPr>
            <a:spLocks noGrp="1"/>
          </p:cNvSpPr>
          <p:nvPr>
            <p:ph type="sldNum" sz="quarter" idx="5"/>
          </p:nvPr>
        </p:nvSpPr>
        <p:spPr/>
        <p:txBody>
          <a:bodyPr/>
          <a:lstStyle/>
          <a:p>
            <a:fld id="{0F662453-BC8E-431A-BA06-ACC8E95228D7}" type="slidenum">
              <a:rPr lang="en-US" smtClean="0"/>
              <a:t>6</a:t>
            </a:fld>
            <a:endParaRPr lang="en-US"/>
          </a:p>
        </p:txBody>
      </p:sp>
    </p:spTree>
    <p:extLst>
      <p:ext uri="{BB962C8B-B14F-4D97-AF65-F5344CB8AC3E}">
        <p14:creationId xmlns:p14="http://schemas.microsoft.com/office/powerpoint/2010/main" val="338560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9B664-17AF-45FD-8D2F-F27699935F64}" type="slidenum">
              <a:rPr lang="en-US" smtClean="0"/>
              <a:t>8</a:t>
            </a:fld>
            <a:endParaRPr lang="en-US"/>
          </a:p>
        </p:txBody>
      </p:sp>
    </p:spTree>
    <p:extLst>
      <p:ext uri="{BB962C8B-B14F-4D97-AF65-F5344CB8AC3E}">
        <p14:creationId xmlns:p14="http://schemas.microsoft.com/office/powerpoint/2010/main" val="821119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B885-6A3D-1C13-5D42-8BEAE0B3BE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56AC85-44FE-4655-4B48-5393AC93E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C0680-471E-E96C-FA6E-4B23CB3FE6B9}"/>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5" name="Footer Placeholder 4">
            <a:extLst>
              <a:ext uri="{FF2B5EF4-FFF2-40B4-BE49-F238E27FC236}">
                <a16:creationId xmlns:a16="http://schemas.microsoft.com/office/drawing/2014/main" id="{402E8E8C-F28C-6C8C-11D0-74C4DEC23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284B7-AF30-4B07-F1B5-3C171EE76C43}"/>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47527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31FD-4316-031F-72AB-E00CDAC4CA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A215C-4FAE-96F7-4CA1-1B23F3A18A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C2685-17E6-C2F2-394C-5CBC3FC3ABE2}"/>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5" name="Footer Placeholder 4">
            <a:extLst>
              <a:ext uri="{FF2B5EF4-FFF2-40B4-BE49-F238E27FC236}">
                <a16:creationId xmlns:a16="http://schemas.microsoft.com/office/drawing/2014/main" id="{C2092713-4D6B-49A3-DA54-5BE5CB85F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A62F5-D2B6-4109-2545-23E5C6251A04}"/>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2139159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B336A-0064-5722-62C6-F05CE6389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ADB55-21B2-950D-B5FF-150AABDDA6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BEA3C-29CA-5798-14BC-EDC518F6DAFD}"/>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5" name="Footer Placeholder 4">
            <a:extLst>
              <a:ext uri="{FF2B5EF4-FFF2-40B4-BE49-F238E27FC236}">
                <a16:creationId xmlns:a16="http://schemas.microsoft.com/office/drawing/2014/main" id="{B022778B-DC49-77D8-7E32-21A743ED8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D91D6-0220-B066-BE3E-76CC5FF942E9}"/>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243664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E5B7-5FCD-F409-75B7-69EB785EF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58018C-59A5-2187-4DEF-767E39858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5E31D-DAEC-B9F6-1AF5-80050CBD4743}"/>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5" name="Footer Placeholder 4">
            <a:extLst>
              <a:ext uri="{FF2B5EF4-FFF2-40B4-BE49-F238E27FC236}">
                <a16:creationId xmlns:a16="http://schemas.microsoft.com/office/drawing/2014/main" id="{2B04D7D0-8D4B-B52C-E2CF-63D256EAE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1D45B-CB4E-1354-B825-7C924E7F76EF}"/>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236503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5DFA-5A04-0CBF-2A35-EE4BC66D53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4FE4C7-8509-DBE3-E744-9D081F0CE6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752A34-06CD-8113-2C29-5C5C6E47E624}"/>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5" name="Footer Placeholder 4">
            <a:extLst>
              <a:ext uri="{FF2B5EF4-FFF2-40B4-BE49-F238E27FC236}">
                <a16:creationId xmlns:a16="http://schemas.microsoft.com/office/drawing/2014/main" id="{CBADBD26-8B0C-4722-BD23-4F0F79D91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13D13-E1DC-B580-EB6D-FB8076E0F58E}"/>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1317273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C8C1-005B-64CE-3789-C56AF20C2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FCFE4-B6EE-AE58-434F-2A7C333864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0345AF-1DFD-14DC-2413-244F99AF84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2E5557-4D7B-155A-4242-BF4DA06B99F6}"/>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6" name="Footer Placeholder 5">
            <a:extLst>
              <a:ext uri="{FF2B5EF4-FFF2-40B4-BE49-F238E27FC236}">
                <a16:creationId xmlns:a16="http://schemas.microsoft.com/office/drawing/2014/main" id="{262324A7-BDB4-67CA-9E10-0183A5188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91341-6CC4-CA16-FCCC-37579EC4B443}"/>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4142203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3286-F2EE-484D-4C33-9BD733802A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88BF8D-2460-23EE-2323-CF70D2C72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B984E-1432-2A70-22C7-A28549F40B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509C29-49FF-3CA6-FAF9-2D1D60552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5F2EC-B2CA-ABED-B242-DC0DDB440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AF404-530E-960F-AECC-25AAD8B304B9}"/>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8" name="Footer Placeholder 7">
            <a:extLst>
              <a:ext uri="{FF2B5EF4-FFF2-40B4-BE49-F238E27FC236}">
                <a16:creationId xmlns:a16="http://schemas.microsoft.com/office/drawing/2014/main" id="{5F991BDD-7395-5E04-B2F3-D22B109DD0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B8B23-8FB6-EFB4-18A5-4EB33CC1DAE2}"/>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355147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986F-ACA4-95B4-B615-C06824D53E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1C0A5F-D250-FC43-E489-C0A80F83AB18}"/>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4" name="Footer Placeholder 3">
            <a:extLst>
              <a:ext uri="{FF2B5EF4-FFF2-40B4-BE49-F238E27FC236}">
                <a16:creationId xmlns:a16="http://schemas.microsoft.com/office/drawing/2014/main" id="{D1159952-59C7-EBAE-39A9-89D531CE50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7E7C08-64CA-F2A9-D797-34D010A78044}"/>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268276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F0E0B9-56AE-9403-B434-D16DAFB73B81}"/>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3" name="Footer Placeholder 2">
            <a:extLst>
              <a:ext uri="{FF2B5EF4-FFF2-40B4-BE49-F238E27FC236}">
                <a16:creationId xmlns:a16="http://schemas.microsoft.com/office/drawing/2014/main" id="{DBC40597-E919-25BD-170E-F0A15AC9E1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3F366-A429-A4D6-E19D-DBCF9E0A5A17}"/>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27362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3D68-D24E-1F17-4B52-8CCECC5C5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3F14D3-C156-6BDE-18C4-55070FC82C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014376-B27C-4B9D-A083-9325BCD8A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FBA79-C7B9-35C1-E62B-A367FEA5EF40}"/>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6" name="Footer Placeholder 5">
            <a:extLst>
              <a:ext uri="{FF2B5EF4-FFF2-40B4-BE49-F238E27FC236}">
                <a16:creationId xmlns:a16="http://schemas.microsoft.com/office/drawing/2014/main" id="{497DD1E5-0082-05A5-3519-ED25FD82A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4A92B-8E37-28DC-C37D-75A893BE9FBE}"/>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311175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EDC7-CD60-25E4-9E42-ED220EC1E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B3528-C6FA-CF19-D05A-496DF279FB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578799-8DF7-6D01-18B3-454C3494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2613AC-F096-D8D6-79A5-830D7A4025A9}"/>
              </a:ext>
            </a:extLst>
          </p:cNvPr>
          <p:cNvSpPr>
            <a:spLocks noGrp="1"/>
          </p:cNvSpPr>
          <p:nvPr>
            <p:ph type="dt" sz="half" idx="10"/>
          </p:nvPr>
        </p:nvSpPr>
        <p:spPr/>
        <p:txBody>
          <a:bodyPr/>
          <a:lstStyle/>
          <a:p>
            <a:fld id="{9552D623-557B-4FBF-9DE9-98749A08EA56}" type="datetimeFigureOut">
              <a:rPr lang="en-US" smtClean="0"/>
              <a:t>7/15/2024</a:t>
            </a:fld>
            <a:endParaRPr lang="en-US"/>
          </a:p>
        </p:txBody>
      </p:sp>
      <p:sp>
        <p:nvSpPr>
          <p:cNvPr id="6" name="Footer Placeholder 5">
            <a:extLst>
              <a:ext uri="{FF2B5EF4-FFF2-40B4-BE49-F238E27FC236}">
                <a16:creationId xmlns:a16="http://schemas.microsoft.com/office/drawing/2014/main" id="{CBBA3FFA-9E99-FCB9-3D36-C13148C64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621A0-1D5E-9D0C-E917-BA9344FF9E75}"/>
              </a:ext>
            </a:extLst>
          </p:cNvPr>
          <p:cNvSpPr>
            <a:spLocks noGrp="1"/>
          </p:cNvSpPr>
          <p:nvPr>
            <p:ph type="sldNum" sz="quarter" idx="12"/>
          </p:nvPr>
        </p:nvSpPr>
        <p:spPr/>
        <p:txBody>
          <a:bodyPr/>
          <a:lstStyle/>
          <a:p>
            <a:fld id="{91875D0E-D1F4-4E8C-A8F1-43D0FF20AE44}" type="slidenum">
              <a:rPr lang="en-US" smtClean="0"/>
              <a:t>‹#›</a:t>
            </a:fld>
            <a:endParaRPr lang="en-US"/>
          </a:p>
        </p:txBody>
      </p:sp>
    </p:spTree>
    <p:extLst>
      <p:ext uri="{BB962C8B-B14F-4D97-AF65-F5344CB8AC3E}">
        <p14:creationId xmlns:p14="http://schemas.microsoft.com/office/powerpoint/2010/main" val="420355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83709-C0FF-F73E-EFBC-A70E41EEB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B67F9-9222-C005-EB81-D3DBDB546C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0B57D-BDE3-51BB-00DC-BB199B84B3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52D623-557B-4FBF-9DE9-98749A08EA56}" type="datetimeFigureOut">
              <a:rPr lang="en-US" smtClean="0"/>
              <a:t>7/15/2024</a:t>
            </a:fld>
            <a:endParaRPr lang="en-US"/>
          </a:p>
        </p:txBody>
      </p:sp>
      <p:sp>
        <p:nvSpPr>
          <p:cNvPr id="5" name="Footer Placeholder 4">
            <a:extLst>
              <a:ext uri="{FF2B5EF4-FFF2-40B4-BE49-F238E27FC236}">
                <a16:creationId xmlns:a16="http://schemas.microsoft.com/office/drawing/2014/main" id="{02924A69-64E3-CBC7-B952-7936971BA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2170C5-D19D-664E-9D0C-920589874E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875D0E-D1F4-4E8C-A8F1-43D0FF20AE44}" type="slidenum">
              <a:rPr lang="en-US" smtClean="0"/>
              <a:t>‹#›</a:t>
            </a:fld>
            <a:endParaRPr lang="en-US"/>
          </a:p>
        </p:txBody>
      </p:sp>
    </p:spTree>
    <p:extLst>
      <p:ext uri="{BB962C8B-B14F-4D97-AF65-F5344CB8AC3E}">
        <p14:creationId xmlns:p14="http://schemas.microsoft.com/office/powerpoint/2010/main" val="458850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kget.com/news/crime-watch/bakersfield-man-gets-11-years-in-infant-sons-death/" TargetMode="Externa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hyperlink" Target="https://www.aol.com/child-torturer-denied-parole-3-035900722.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84959" y="1385835"/>
            <a:ext cx="9022080" cy="1969770"/>
          </a:xfrm>
          <a:prstGeom prst="rect">
            <a:avLst/>
          </a:prstGeom>
          <a:solidFill>
            <a:srgbClr val="FC56B9"/>
          </a:solidFill>
        </p:spPr>
        <p:txBody>
          <a:bodyPr vert="horz" wrap="square" lIns="0" tIns="0" rIns="0" bIns="0" rtlCol="0">
            <a:spAutoFit/>
          </a:bodyPr>
          <a:lstStyle/>
          <a:p>
            <a:pPr marR="144780" algn="ctr"/>
            <a:r>
              <a:rPr lang="en-US" sz="4600" b="1" i="1" spc="-10" dirty="0">
                <a:solidFill>
                  <a:srgbClr val="FFFFFF"/>
                </a:solidFill>
                <a:effectLst>
                  <a:outerShdw blurRad="38100" dist="38100" dir="2700000" algn="tl">
                    <a:srgbClr val="000000">
                      <a:alpha val="43137"/>
                    </a:srgbClr>
                  </a:outerShdw>
                </a:effectLst>
                <a:latin typeface="Franklin Gothic Book"/>
                <a:cs typeface="Franklin Gothic Book"/>
              </a:rPr>
              <a:t>ABUSIVE HEAD TRAUMA (AHT)</a:t>
            </a:r>
            <a:r>
              <a:rPr lang="en-US" sz="4600" b="1" i="1" dirty="0">
                <a:solidFill>
                  <a:srgbClr val="FFFFFF"/>
                </a:solidFill>
                <a:effectLst>
                  <a:outerShdw blurRad="38100" dist="38100" dir="2700000" algn="tl">
                    <a:srgbClr val="000000">
                      <a:alpha val="43137"/>
                    </a:srgbClr>
                  </a:outerShdw>
                </a:effectLst>
                <a:latin typeface="Franklin Gothic Book"/>
                <a:cs typeface="Franklin Gothic Book"/>
              </a:rPr>
              <a:t> </a:t>
            </a:r>
            <a:r>
              <a:rPr lang="en-US" sz="3600" i="1" dirty="0">
                <a:solidFill>
                  <a:srgbClr val="FFFFFF"/>
                </a:solidFill>
                <a:effectLst>
                  <a:outerShdw blurRad="38100" dist="38100" dir="2700000" algn="tl">
                    <a:srgbClr val="000000">
                      <a:alpha val="43137"/>
                    </a:srgbClr>
                  </a:outerShdw>
                </a:effectLst>
                <a:latin typeface="Franklin Gothic Book"/>
                <a:cs typeface="Franklin Gothic Book"/>
              </a:rPr>
              <a:t>SHAKEN</a:t>
            </a:r>
            <a:r>
              <a:rPr lang="en-US" sz="3600" i="1" spc="-55" dirty="0">
                <a:solidFill>
                  <a:srgbClr val="FFFFFF"/>
                </a:solidFill>
                <a:effectLst>
                  <a:outerShdw blurRad="38100" dist="38100" dir="2700000" algn="tl">
                    <a:srgbClr val="000000">
                      <a:alpha val="43137"/>
                    </a:srgbClr>
                  </a:outerShdw>
                </a:effectLst>
                <a:latin typeface="Franklin Gothic Book"/>
                <a:cs typeface="Franklin Gothic Book"/>
              </a:rPr>
              <a:t> </a:t>
            </a:r>
            <a:r>
              <a:rPr lang="en-US" sz="3600" i="1" dirty="0">
                <a:solidFill>
                  <a:srgbClr val="FFFFFF"/>
                </a:solidFill>
                <a:effectLst>
                  <a:outerShdw blurRad="38100" dist="38100" dir="2700000" algn="tl">
                    <a:srgbClr val="000000">
                      <a:alpha val="43137"/>
                    </a:srgbClr>
                  </a:outerShdw>
                </a:effectLst>
                <a:latin typeface="Franklin Gothic Book"/>
                <a:cs typeface="Franklin Gothic Book"/>
              </a:rPr>
              <a:t>BABY</a:t>
            </a:r>
            <a:r>
              <a:rPr lang="en-US" sz="3600" i="1" spc="-55" dirty="0">
                <a:solidFill>
                  <a:srgbClr val="FFFFFF"/>
                </a:solidFill>
                <a:effectLst>
                  <a:outerShdw blurRad="38100" dist="38100" dir="2700000" algn="tl">
                    <a:srgbClr val="000000">
                      <a:alpha val="43137"/>
                    </a:srgbClr>
                  </a:outerShdw>
                </a:effectLst>
                <a:latin typeface="Franklin Gothic Book"/>
                <a:cs typeface="Franklin Gothic Book"/>
              </a:rPr>
              <a:t> </a:t>
            </a:r>
            <a:r>
              <a:rPr lang="en-US" sz="3600" i="1" spc="-10" dirty="0">
                <a:solidFill>
                  <a:srgbClr val="FFFFFF"/>
                </a:solidFill>
                <a:effectLst>
                  <a:outerShdw blurRad="38100" dist="38100" dir="2700000" algn="tl">
                    <a:srgbClr val="000000">
                      <a:alpha val="43137"/>
                    </a:srgbClr>
                  </a:outerShdw>
                </a:effectLst>
                <a:latin typeface="Franklin Gothic Book"/>
                <a:cs typeface="Franklin Gothic Book"/>
              </a:rPr>
              <a:t>SYNDROME (SBS)</a:t>
            </a:r>
            <a:endParaRPr lang="en-US" sz="3600" i="1" dirty="0">
              <a:effectLst>
                <a:outerShdw blurRad="38100" dist="38100" dir="2700000" algn="tl">
                  <a:srgbClr val="000000">
                    <a:alpha val="43137"/>
                  </a:srgbClr>
                </a:outerShdw>
              </a:effectLst>
              <a:latin typeface="Franklin Gothic Book"/>
              <a:cs typeface="Franklin Gothic Book"/>
            </a:endParaRPr>
          </a:p>
          <a:p>
            <a:pPr marR="144780" algn="ctr"/>
            <a:endParaRPr lang="en-US" sz="4400" i="1" spc="-10" dirty="0">
              <a:solidFill>
                <a:srgbClr val="FFFFFF"/>
              </a:solidFill>
              <a:effectLst>
                <a:outerShdw blurRad="38100" dist="38100" dir="2700000" algn="tl">
                  <a:srgbClr val="000000">
                    <a:alpha val="43137"/>
                  </a:srgbClr>
                </a:outerShdw>
              </a:effectLst>
              <a:latin typeface="Franklin Gothic Book"/>
              <a:cs typeface="Franklin Gothic Book"/>
            </a:endParaRPr>
          </a:p>
        </p:txBody>
      </p:sp>
      <p:pic>
        <p:nvPicPr>
          <p:cNvPr id="4" name="object 4"/>
          <p:cNvPicPr/>
          <p:nvPr/>
        </p:nvPicPr>
        <p:blipFill>
          <a:blip r:embed="rId2" cstate="print"/>
          <a:stretch>
            <a:fillRect/>
          </a:stretch>
        </p:blipFill>
        <p:spPr>
          <a:xfrm>
            <a:off x="5037137" y="76200"/>
            <a:ext cx="2117725" cy="1233346"/>
          </a:xfrm>
          <a:prstGeom prst="rect">
            <a:avLst/>
          </a:prstGeom>
        </p:spPr>
      </p:pic>
      <p:pic>
        <p:nvPicPr>
          <p:cNvPr id="2" name="Picture 1">
            <a:extLst>
              <a:ext uri="{FF2B5EF4-FFF2-40B4-BE49-F238E27FC236}">
                <a16:creationId xmlns:a16="http://schemas.microsoft.com/office/drawing/2014/main" id="{56DB0F75-2DA1-6B0B-9771-920A75B8EBA2}"/>
              </a:ext>
            </a:extLst>
          </p:cNvPr>
          <p:cNvPicPr>
            <a:picLocks noChangeAspect="1"/>
          </p:cNvPicPr>
          <p:nvPr/>
        </p:nvPicPr>
        <p:blipFill>
          <a:blip r:embed="rId3"/>
          <a:stretch>
            <a:fillRect/>
          </a:stretch>
        </p:blipFill>
        <p:spPr>
          <a:xfrm>
            <a:off x="4318438" y="2743200"/>
            <a:ext cx="3555124" cy="3657600"/>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421139"/>
            <a:ext cx="10515600" cy="1213537"/>
          </a:xfrm>
          <a:prstGeom prst="rect">
            <a:avLst/>
          </a:prstGeom>
        </p:spPr>
        <p:txBody>
          <a:bodyPr vert="horz" wrap="square" lIns="0" tIns="287401" rIns="0" bIns="0" rtlCol="0" anchor="ctr">
            <a:spAutoFit/>
          </a:bodyPr>
          <a:lstStyle/>
          <a:p>
            <a:pPr marL="2572385">
              <a:lnSpc>
                <a:spcPct val="100000"/>
              </a:lnSpc>
              <a:spcBef>
                <a:spcPts val="100"/>
              </a:spcBef>
            </a:pPr>
            <a:r>
              <a:rPr sz="6000" spc="-10" dirty="0"/>
              <a:t>DEFINITIONS</a:t>
            </a:r>
            <a:endParaRPr sz="6000"/>
          </a:p>
        </p:txBody>
      </p:sp>
      <p:pic>
        <p:nvPicPr>
          <p:cNvPr id="3" name="object 3"/>
          <p:cNvPicPr/>
          <p:nvPr/>
        </p:nvPicPr>
        <p:blipFill>
          <a:blip r:embed="rId3" cstate="print"/>
          <a:stretch>
            <a:fillRect/>
          </a:stretch>
        </p:blipFill>
        <p:spPr>
          <a:xfrm>
            <a:off x="1828800" y="1447800"/>
            <a:ext cx="8610600" cy="4800600"/>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8149" y="351768"/>
            <a:ext cx="5692775" cy="689932"/>
          </a:xfrm>
          <a:prstGeom prst="rect">
            <a:avLst/>
          </a:prstGeom>
        </p:spPr>
        <p:txBody>
          <a:bodyPr vert="horz" wrap="square" lIns="0" tIns="12700" rIns="0" bIns="0" rtlCol="0" anchor="ctr">
            <a:spAutoFit/>
          </a:bodyPr>
          <a:lstStyle/>
          <a:p>
            <a:pPr marL="12700">
              <a:lnSpc>
                <a:spcPct val="100000"/>
              </a:lnSpc>
              <a:spcBef>
                <a:spcPts val="100"/>
              </a:spcBef>
            </a:pPr>
            <a:r>
              <a:rPr dirty="0"/>
              <a:t>SBS</a:t>
            </a:r>
            <a:r>
              <a:rPr spc="-70" dirty="0"/>
              <a:t> </a:t>
            </a:r>
            <a:r>
              <a:rPr spc="-140" dirty="0"/>
              <a:t>STATS</a:t>
            </a:r>
            <a:r>
              <a:rPr spc="-70" dirty="0"/>
              <a:t> </a:t>
            </a:r>
            <a:r>
              <a:rPr dirty="0"/>
              <a:t>&amp;</a:t>
            </a:r>
            <a:r>
              <a:rPr spc="-65" dirty="0"/>
              <a:t> </a:t>
            </a:r>
            <a:r>
              <a:rPr spc="-50" dirty="0"/>
              <a:t>FACTS</a:t>
            </a:r>
          </a:p>
        </p:txBody>
      </p:sp>
      <p:pic>
        <p:nvPicPr>
          <p:cNvPr id="3" name="object 3"/>
          <p:cNvPicPr/>
          <p:nvPr/>
        </p:nvPicPr>
        <p:blipFill>
          <a:blip r:embed="rId2" cstate="print"/>
          <a:stretch>
            <a:fillRect/>
          </a:stretch>
        </p:blipFill>
        <p:spPr>
          <a:xfrm>
            <a:off x="2057400" y="1041700"/>
            <a:ext cx="8077200" cy="53721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9FBE-BE05-EAC6-CB16-7F86DD986515}"/>
              </a:ext>
            </a:extLst>
          </p:cNvPr>
          <p:cNvSpPr>
            <a:spLocks noGrp="1"/>
          </p:cNvSpPr>
          <p:nvPr>
            <p:ph type="title"/>
          </p:nvPr>
        </p:nvSpPr>
        <p:spPr>
          <a:xfrm>
            <a:off x="1674647" y="101549"/>
            <a:ext cx="8926296" cy="1231106"/>
          </a:xfrm>
        </p:spPr>
        <p:txBody>
          <a:bodyPr>
            <a:normAutofit fontScale="90000"/>
          </a:bodyPr>
          <a:lstStyle/>
          <a:p>
            <a:pPr algn="ctr"/>
            <a:r>
              <a:rPr lang="en-US" sz="4000" dirty="0"/>
              <a:t>ANIMATION OF HOW SHAKING AN INFANT IS THOUGHT TO INJURE THE BRAIN</a:t>
            </a:r>
          </a:p>
        </p:txBody>
      </p:sp>
      <p:pic>
        <p:nvPicPr>
          <p:cNvPr id="3" name="SBS_Animation_with_Gupta_narration_1">
            <a:hlinkClick r:id="" action="ppaction://media"/>
            <a:extLst>
              <a:ext uri="{FF2B5EF4-FFF2-40B4-BE49-F238E27FC236}">
                <a16:creationId xmlns:a16="http://schemas.microsoft.com/office/drawing/2014/main" id="{5867B7FA-E2DB-4E8C-7E93-D059881716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5895" y="1447800"/>
            <a:ext cx="7543800" cy="4243388"/>
          </a:xfrm>
          <a:prstGeom prst="rect">
            <a:avLst/>
          </a:prstGeom>
        </p:spPr>
      </p:pic>
      <p:sp>
        <p:nvSpPr>
          <p:cNvPr id="5" name="TextBox 4">
            <a:extLst>
              <a:ext uri="{FF2B5EF4-FFF2-40B4-BE49-F238E27FC236}">
                <a16:creationId xmlns:a16="http://schemas.microsoft.com/office/drawing/2014/main" id="{BBEBDDA0-E8D5-6AF5-3610-9BE32C8F1E5B}"/>
              </a:ext>
            </a:extLst>
          </p:cNvPr>
          <p:cNvSpPr txBox="1"/>
          <p:nvPr/>
        </p:nvSpPr>
        <p:spPr>
          <a:xfrm>
            <a:off x="2095500" y="6485216"/>
            <a:ext cx="8001000" cy="261610"/>
          </a:xfrm>
          <a:prstGeom prst="rect">
            <a:avLst/>
          </a:prstGeom>
          <a:noFill/>
        </p:spPr>
        <p:txBody>
          <a:bodyPr wrap="square">
            <a:spAutoFit/>
          </a:bodyPr>
          <a:lstStyle/>
          <a:p>
            <a:r>
              <a:rPr lang="en-US" sz="1100" i="1" dirty="0"/>
              <a:t>Video Animation courtesy of forensic pathologist Dr. Daniel Davis, Expert Digital Solutions, Inc.</a:t>
            </a:r>
          </a:p>
        </p:txBody>
      </p:sp>
      <p:pic>
        <p:nvPicPr>
          <p:cNvPr id="6" name="Picture 5">
            <a:extLst>
              <a:ext uri="{FF2B5EF4-FFF2-40B4-BE49-F238E27FC236}">
                <a16:creationId xmlns:a16="http://schemas.microsoft.com/office/drawing/2014/main" id="{A7B9E3FD-4664-70C8-5B38-8B255054EE20}"/>
              </a:ext>
            </a:extLst>
          </p:cNvPr>
          <p:cNvPicPr>
            <a:picLocks noChangeAspect="1"/>
          </p:cNvPicPr>
          <p:nvPr/>
        </p:nvPicPr>
        <p:blipFill>
          <a:blip r:embed="rId6"/>
          <a:stretch>
            <a:fillRect/>
          </a:stretch>
        </p:blipFill>
        <p:spPr>
          <a:xfrm>
            <a:off x="10096500" y="5691188"/>
            <a:ext cx="1841152" cy="938865"/>
          </a:xfrm>
          <a:prstGeom prst="rect">
            <a:avLst/>
          </a:prstGeom>
        </p:spPr>
      </p:pic>
    </p:spTree>
    <p:extLst>
      <p:ext uri="{BB962C8B-B14F-4D97-AF65-F5344CB8AC3E}">
        <p14:creationId xmlns:p14="http://schemas.microsoft.com/office/powerpoint/2010/main" val="315319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2730" y="199368"/>
            <a:ext cx="7461884" cy="689932"/>
          </a:xfrm>
          <a:prstGeom prst="rect">
            <a:avLst/>
          </a:prstGeom>
        </p:spPr>
        <p:txBody>
          <a:bodyPr vert="horz" wrap="square" lIns="0" tIns="12700" rIns="0" bIns="0" rtlCol="0" anchor="ctr">
            <a:spAutoFit/>
          </a:bodyPr>
          <a:lstStyle/>
          <a:p>
            <a:pPr marL="12700">
              <a:lnSpc>
                <a:spcPct val="100000"/>
              </a:lnSpc>
              <a:spcBef>
                <a:spcPts val="100"/>
              </a:spcBef>
            </a:pPr>
            <a:r>
              <a:rPr u="none" dirty="0"/>
              <a:t>CHILD</a:t>
            </a:r>
            <a:r>
              <a:rPr spc="-50" dirty="0"/>
              <a:t> </a:t>
            </a:r>
            <a:r>
              <a:rPr u="none" dirty="0"/>
              <a:t>ABUSE</a:t>
            </a:r>
            <a:r>
              <a:rPr spc="-60" dirty="0"/>
              <a:t> </a:t>
            </a:r>
            <a:r>
              <a:rPr u="none" dirty="0"/>
              <a:t>&amp;</a:t>
            </a:r>
            <a:r>
              <a:rPr spc="-45" dirty="0"/>
              <a:t> </a:t>
            </a:r>
            <a:r>
              <a:rPr spc="-10" dirty="0"/>
              <a:t>NEGLECT</a:t>
            </a:r>
          </a:p>
        </p:txBody>
      </p:sp>
      <p:sp>
        <p:nvSpPr>
          <p:cNvPr id="3" name="object 3"/>
          <p:cNvSpPr txBox="1"/>
          <p:nvPr/>
        </p:nvSpPr>
        <p:spPr>
          <a:xfrm>
            <a:off x="1755141" y="1017779"/>
            <a:ext cx="5934075" cy="459741"/>
          </a:xfrm>
          <a:prstGeom prst="rect">
            <a:avLst/>
          </a:prstGeom>
        </p:spPr>
        <p:txBody>
          <a:bodyPr vert="horz" wrap="square" lIns="0" tIns="0" rIns="0" bIns="0" rtlCol="0">
            <a:spAutoFit/>
          </a:bodyPr>
          <a:lstStyle/>
          <a:p>
            <a:pPr marL="12700">
              <a:lnSpc>
                <a:spcPts val="3535"/>
              </a:lnSpc>
            </a:pPr>
            <a:r>
              <a:rPr sz="3200" dirty="0">
                <a:solidFill>
                  <a:schemeClr val="accent1"/>
                </a:solidFill>
                <a:latin typeface="Perpetua"/>
                <a:cs typeface="Perpetua"/>
              </a:rPr>
              <a:t>1.</a:t>
            </a:r>
            <a:r>
              <a:rPr sz="3200" spc="-185" dirty="0">
                <a:solidFill>
                  <a:schemeClr val="accent1"/>
                </a:solidFill>
                <a:latin typeface="Perpetua"/>
                <a:cs typeface="Perpetua"/>
              </a:rPr>
              <a:t> </a:t>
            </a:r>
            <a:r>
              <a:rPr sz="2800" i="1" dirty="0">
                <a:solidFill>
                  <a:schemeClr val="accent1"/>
                </a:solidFill>
                <a:uFill>
                  <a:solidFill>
                    <a:srgbClr val="FF0000"/>
                  </a:solidFill>
                </a:uFill>
                <a:latin typeface="Perpetua"/>
                <a:cs typeface="Perpetua"/>
              </a:rPr>
              <a:t>Children</a:t>
            </a:r>
            <a:r>
              <a:rPr sz="2800" i="1" spc="-90" dirty="0">
                <a:solidFill>
                  <a:schemeClr val="accent1"/>
                </a:solidFill>
                <a:uFill>
                  <a:solidFill>
                    <a:srgbClr val="FF0000"/>
                  </a:solidFill>
                </a:uFill>
                <a:latin typeface="Perpetua"/>
                <a:cs typeface="Perpetua"/>
              </a:rPr>
              <a:t> </a:t>
            </a:r>
            <a:r>
              <a:rPr sz="2800" i="1" dirty="0">
                <a:solidFill>
                  <a:schemeClr val="accent1"/>
                </a:solidFill>
                <a:uFill>
                  <a:solidFill>
                    <a:srgbClr val="FF0000"/>
                  </a:solidFill>
                </a:uFill>
                <a:latin typeface="Perpetua"/>
                <a:cs typeface="Perpetua"/>
              </a:rPr>
              <a:t>Receiving</a:t>
            </a:r>
            <a:r>
              <a:rPr sz="2800" i="1" spc="-60" dirty="0">
                <a:solidFill>
                  <a:schemeClr val="accent1"/>
                </a:solidFill>
                <a:uFill>
                  <a:solidFill>
                    <a:srgbClr val="FF0000"/>
                  </a:solidFill>
                </a:uFill>
                <a:latin typeface="Perpetua"/>
                <a:cs typeface="Perpetua"/>
              </a:rPr>
              <a:t> </a:t>
            </a:r>
            <a:r>
              <a:rPr sz="2800" i="1" dirty="0">
                <a:solidFill>
                  <a:schemeClr val="accent1"/>
                </a:solidFill>
                <a:uFill>
                  <a:solidFill>
                    <a:srgbClr val="FF0000"/>
                  </a:solidFill>
                </a:uFill>
                <a:latin typeface="Perpetua"/>
                <a:cs typeface="Perpetua"/>
              </a:rPr>
              <a:t>Referrals</a:t>
            </a:r>
            <a:r>
              <a:rPr sz="2800" i="1" spc="-40" dirty="0">
                <a:solidFill>
                  <a:schemeClr val="accent1"/>
                </a:solidFill>
                <a:uFill>
                  <a:solidFill>
                    <a:srgbClr val="FF0000"/>
                  </a:solidFill>
                </a:uFill>
                <a:latin typeface="Perpetua"/>
                <a:cs typeface="Perpetua"/>
              </a:rPr>
              <a:t> </a:t>
            </a:r>
            <a:r>
              <a:rPr sz="2800" i="1" spc="-25" dirty="0">
                <a:solidFill>
                  <a:schemeClr val="accent1"/>
                </a:solidFill>
                <a:uFill>
                  <a:solidFill>
                    <a:srgbClr val="FF0000"/>
                  </a:solidFill>
                </a:uFill>
                <a:latin typeface="Perpetua"/>
                <a:cs typeface="Perpetua"/>
              </a:rPr>
              <a:t>for</a:t>
            </a:r>
            <a:r>
              <a:rPr sz="2800" i="1" spc="-135" dirty="0">
                <a:solidFill>
                  <a:schemeClr val="accent1"/>
                </a:solidFill>
                <a:uFill>
                  <a:solidFill>
                    <a:srgbClr val="FF0000"/>
                  </a:solidFill>
                </a:uFill>
                <a:latin typeface="Perpetua"/>
                <a:cs typeface="Perpetua"/>
              </a:rPr>
              <a:t> </a:t>
            </a:r>
            <a:r>
              <a:rPr sz="2800" i="1" dirty="0">
                <a:solidFill>
                  <a:schemeClr val="accent1"/>
                </a:solidFill>
                <a:uFill>
                  <a:solidFill>
                    <a:srgbClr val="FF0000"/>
                  </a:solidFill>
                </a:uFill>
                <a:latin typeface="Perpetua"/>
                <a:cs typeface="Perpetua"/>
              </a:rPr>
              <a:t>Abuse</a:t>
            </a:r>
            <a:r>
              <a:rPr sz="2800" i="1" spc="-65" dirty="0">
                <a:solidFill>
                  <a:schemeClr val="accent1"/>
                </a:solidFill>
                <a:uFill>
                  <a:solidFill>
                    <a:srgbClr val="FF0000"/>
                  </a:solidFill>
                </a:uFill>
                <a:latin typeface="Perpetua"/>
                <a:cs typeface="Perpetua"/>
              </a:rPr>
              <a:t> </a:t>
            </a:r>
            <a:r>
              <a:rPr sz="2800" i="1" dirty="0">
                <a:solidFill>
                  <a:schemeClr val="accent1"/>
                </a:solidFill>
                <a:uFill>
                  <a:solidFill>
                    <a:srgbClr val="FF0000"/>
                  </a:solidFill>
                </a:uFill>
                <a:latin typeface="Perpetua"/>
                <a:cs typeface="Perpetua"/>
              </a:rPr>
              <a:t>&amp;</a:t>
            </a:r>
            <a:r>
              <a:rPr sz="2800" i="1" spc="-65" dirty="0">
                <a:solidFill>
                  <a:schemeClr val="accent1"/>
                </a:solidFill>
                <a:uFill>
                  <a:solidFill>
                    <a:srgbClr val="FF0000"/>
                  </a:solidFill>
                </a:uFill>
                <a:latin typeface="Perpetua"/>
                <a:cs typeface="Perpetua"/>
              </a:rPr>
              <a:t> </a:t>
            </a:r>
            <a:r>
              <a:rPr sz="2800" i="1" spc="-10" dirty="0">
                <a:solidFill>
                  <a:schemeClr val="accent1"/>
                </a:solidFill>
                <a:uFill>
                  <a:solidFill>
                    <a:srgbClr val="FF0000"/>
                  </a:solidFill>
                </a:uFill>
                <a:latin typeface="Perpetua"/>
                <a:cs typeface="Perpetua"/>
              </a:rPr>
              <a:t>Neglect</a:t>
            </a:r>
            <a:endParaRPr sz="2800" dirty="0">
              <a:solidFill>
                <a:schemeClr val="accent1"/>
              </a:solidFill>
              <a:latin typeface="Perpetua"/>
              <a:cs typeface="Perpetua"/>
            </a:endParaRPr>
          </a:p>
        </p:txBody>
      </p:sp>
      <p:sp>
        <p:nvSpPr>
          <p:cNvPr id="4" name="object 4"/>
          <p:cNvSpPr txBox="1"/>
          <p:nvPr/>
        </p:nvSpPr>
        <p:spPr>
          <a:xfrm>
            <a:off x="1755140" y="1454333"/>
            <a:ext cx="5560060" cy="1151597"/>
          </a:xfrm>
          <a:prstGeom prst="rect">
            <a:avLst/>
          </a:prstGeom>
        </p:spPr>
        <p:txBody>
          <a:bodyPr vert="horz" wrap="square" lIns="0" tIns="88900" rIns="0" bIns="0" rtlCol="0">
            <a:spAutoFit/>
          </a:bodyPr>
          <a:lstStyle/>
          <a:p>
            <a:pPr marL="12700">
              <a:spcBef>
                <a:spcPts val="700"/>
              </a:spcBef>
              <a:tabLst>
                <a:tab pos="1277620" algn="l"/>
              </a:tabLst>
            </a:pPr>
            <a:r>
              <a:rPr sz="3200" b="1" spc="-20" dirty="0">
                <a:latin typeface="Perpetua"/>
                <a:cs typeface="Perpetua"/>
              </a:rPr>
              <a:t>20</a:t>
            </a:r>
            <a:r>
              <a:rPr lang="en-US" sz="3200" b="1" spc="-20" dirty="0">
                <a:latin typeface="Perpetua"/>
                <a:cs typeface="Perpetua"/>
              </a:rPr>
              <a:t>23 Total:</a:t>
            </a:r>
            <a:r>
              <a:rPr sz="3200" b="1" dirty="0">
                <a:latin typeface="Perpetua"/>
                <a:cs typeface="Perpetua"/>
              </a:rPr>
              <a:t>	</a:t>
            </a:r>
            <a:r>
              <a:rPr lang="en-US" sz="3200" b="1" dirty="0">
                <a:latin typeface="Perpetua"/>
                <a:cs typeface="Perpetua"/>
              </a:rPr>
              <a:t> </a:t>
            </a:r>
            <a:r>
              <a:rPr sz="3200" dirty="0">
                <a:latin typeface="Perpetua"/>
                <a:cs typeface="Perpetua"/>
              </a:rPr>
              <a:t>Kern</a:t>
            </a:r>
            <a:r>
              <a:rPr sz="3200" spc="-45" dirty="0">
                <a:latin typeface="Perpetua"/>
                <a:cs typeface="Perpetua"/>
              </a:rPr>
              <a:t> </a:t>
            </a:r>
            <a:r>
              <a:rPr sz="3200" dirty="0">
                <a:latin typeface="Perpetua"/>
                <a:cs typeface="Perpetua"/>
              </a:rPr>
              <a:t>County:</a:t>
            </a:r>
            <a:r>
              <a:rPr sz="3200" spc="-155" dirty="0">
                <a:latin typeface="Perpetua"/>
                <a:cs typeface="Perpetua"/>
              </a:rPr>
              <a:t> </a:t>
            </a:r>
            <a:r>
              <a:rPr sz="3200" spc="-10" dirty="0">
                <a:latin typeface="Perpetua"/>
                <a:cs typeface="Perpetua"/>
              </a:rPr>
              <a:t>1</a:t>
            </a:r>
            <a:r>
              <a:rPr lang="en-US" sz="3200" spc="-10" dirty="0">
                <a:latin typeface="Perpetua"/>
                <a:cs typeface="Perpetua"/>
              </a:rPr>
              <a:t>4</a:t>
            </a:r>
            <a:r>
              <a:rPr sz="3200" spc="-10" dirty="0">
                <a:latin typeface="Perpetua"/>
                <a:cs typeface="Perpetua"/>
              </a:rPr>
              <a:t>,</a:t>
            </a:r>
            <a:r>
              <a:rPr lang="en-US" sz="3200" spc="-10" dirty="0">
                <a:latin typeface="Perpetua"/>
                <a:cs typeface="Perpetua"/>
              </a:rPr>
              <a:t>155</a:t>
            </a:r>
            <a:endParaRPr sz="3200" dirty="0">
              <a:latin typeface="Perpetua"/>
              <a:cs typeface="Perpetua"/>
            </a:endParaRPr>
          </a:p>
          <a:p>
            <a:pPr marL="12700">
              <a:spcBef>
                <a:spcPts val="600"/>
              </a:spcBef>
              <a:tabLst>
                <a:tab pos="1663064" algn="l"/>
              </a:tabLst>
            </a:pPr>
            <a:r>
              <a:rPr lang="en-US" sz="3200" b="1" dirty="0">
                <a:latin typeface="Perpetua"/>
                <a:cs typeface="Perpetua"/>
              </a:rPr>
              <a:t>  </a:t>
            </a:r>
            <a:r>
              <a:rPr sz="3200" b="1" dirty="0">
                <a:latin typeface="Perpetua"/>
                <a:cs typeface="Perpetua"/>
              </a:rPr>
              <a:t>Per</a:t>
            </a:r>
            <a:r>
              <a:rPr sz="3200" b="1" spc="-150" dirty="0">
                <a:latin typeface="Perpetua"/>
                <a:cs typeface="Perpetua"/>
              </a:rPr>
              <a:t> </a:t>
            </a:r>
            <a:r>
              <a:rPr sz="3200" b="1" spc="-20" dirty="0">
                <a:latin typeface="Perpetua"/>
                <a:cs typeface="Perpetua"/>
              </a:rPr>
              <a:t>1,000</a:t>
            </a:r>
            <a:r>
              <a:rPr lang="en-US" sz="3200" b="1" spc="-20" dirty="0">
                <a:latin typeface="Perpetua"/>
                <a:cs typeface="Perpetua"/>
              </a:rPr>
              <a:t>: </a:t>
            </a:r>
            <a:r>
              <a:rPr sz="3200" b="1" dirty="0">
                <a:latin typeface="Perpetua"/>
                <a:cs typeface="Perpetua"/>
              </a:rPr>
              <a:t>	</a:t>
            </a:r>
            <a:r>
              <a:rPr sz="3200" dirty="0">
                <a:latin typeface="Perpetua"/>
                <a:cs typeface="Perpetua"/>
              </a:rPr>
              <a:t>Kern</a:t>
            </a:r>
            <a:r>
              <a:rPr sz="3200" spc="-20" dirty="0">
                <a:latin typeface="Perpetua"/>
                <a:cs typeface="Perpetua"/>
              </a:rPr>
              <a:t> </a:t>
            </a:r>
            <a:r>
              <a:rPr sz="3200" dirty="0">
                <a:latin typeface="Perpetua"/>
                <a:cs typeface="Perpetua"/>
              </a:rPr>
              <a:t>County:</a:t>
            </a:r>
            <a:r>
              <a:rPr sz="3200" spc="-135" dirty="0">
                <a:latin typeface="Perpetua"/>
                <a:cs typeface="Perpetua"/>
              </a:rPr>
              <a:t> </a:t>
            </a:r>
            <a:r>
              <a:rPr lang="en-US" sz="3200" spc="-20" dirty="0">
                <a:latin typeface="Perpetua"/>
                <a:cs typeface="Perpetua"/>
              </a:rPr>
              <a:t>56</a:t>
            </a:r>
            <a:r>
              <a:rPr sz="3200" spc="-20" dirty="0">
                <a:latin typeface="Perpetua"/>
                <a:cs typeface="Perpetua"/>
              </a:rPr>
              <a:t>.</a:t>
            </a:r>
            <a:r>
              <a:rPr lang="en-US" sz="3200" spc="-20" dirty="0">
                <a:latin typeface="Perpetua"/>
                <a:cs typeface="Perpetua"/>
              </a:rPr>
              <a:t>3</a:t>
            </a:r>
            <a:endParaRPr sz="3200" dirty="0">
              <a:latin typeface="Perpetua"/>
              <a:cs typeface="Perpetua"/>
            </a:endParaRPr>
          </a:p>
        </p:txBody>
      </p:sp>
      <p:sp>
        <p:nvSpPr>
          <p:cNvPr id="5" name="object 5"/>
          <p:cNvSpPr txBox="1"/>
          <p:nvPr/>
        </p:nvSpPr>
        <p:spPr>
          <a:xfrm>
            <a:off x="6934200" y="1453233"/>
            <a:ext cx="3084838" cy="1151597"/>
          </a:xfrm>
          <a:prstGeom prst="rect">
            <a:avLst/>
          </a:prstGeom>
        </p:spPr>
        <p:txBody>
          <a:bodyPr vert="horz" wrap="square" lIns="0" tIns="88900" rIns="0" bIns="0" rtlCol="0">
            <a:spAutoFit/>
          </a:bodyPr>
          <a:lstStyle/>
          <a:p>
            <a:pPr marL="12700">
              <a:spcBef>
                <a:spcPts val="700"/>
              </a:spcBef>
            </a:pPr>
            <a:r>
              <a:rPr lang="en-US" sz="3200" dirty="0">
                <a:latin typeface="Perpetua"/>
                <a:cs typeface="Perpetua"/>
              </a:rPr>
              <a:t>  </a:t>
            </a:r>
            <a:r>
              <a:rPr sz="3200" dirty="0">
                <a:latin typeface="Perpetua"/>
                <a:cs typeface="Perpetua"/>
              </a:rPr>
              <a:t>California:</a:t>
            </a:r>
            <a:r>
              <a:rPr sz="3200" spc="-175" dirty="0">
                <a:latin typeface="Perpetua"/>
                <a:cs typeface="Perpetua"/>
              </a:rPr>
              <a:t> </a:t>
            </a:r>
            <a:r>
              <a:rPr lang="en-US" sz="3200" spc="-10" dirty="0">
                <a:latin typeface="Perpetua"/>
                <a:cs typeface="Perpetua"/>
              </a:rPr>
              <a:t>433</a:t>
            </a:r>
            <a:r>
              <a:rPr sz="3200" spc="-10" dirty="0">
                <a:latin typeface="Perpetua"/>
                <a:cs typeface="Perpetua"/>
              </a:rPr>
              <a:t>,</a:t>
            </a:r>
            <a:r>
              <a:rPr lang="en-US" sz="3200" spc="-10" dirty="0">
                <a:latin typeface="Perpetua"/>
                <a:cs typeface="Perpetua"/>
              </a:rPr>
              <a:t>817</a:t>
            </a:r>
            <a:endParaRPr sz="3200" dirty="0">
              <a:latin typeface="Perpetua"/>
              <a:cs typeface="Perpetua"/>
            </a:endParaRPr>
          </a:p>
          <a:p>
            <a:pPr marL="394970">
              <a:spcBef>
                <a:spcPts val="600"/>
              </a:spcBef>
            </a:pPr>
            <a:r>
              <a:rPr lang="en-US" sz="3200" dirty="0">
                <a:latin typeface="Perpetua"/>
                <a:cs typeface="Perpetua"/>
              </a:rPr>
              <a:t>   </a:t>
            </a:r>
            <a:r>
              <a:rPr sz="3200" dirty="0">
                <a:latin typeface="Perpetua"/>
                <a:cs typeface="Perpetua"/>
              </a:rPr>
              <a:t>California:</a:t>
            </a:r>
            <a:r>
              <a:rPr sz="3200" spc="-170" dirty="0">
                <a:latin typeface="Perpetua"/>
                <a:cs typeface="Perpetua"/>
              </a:rPr>
              <a:t> </a:t>
            </a:r>
            <a:r>
              <a:rPr lang="en-US" sz="3200" spc="-20" dirty="0">
                <a:latin typeface="Perpetua"/>
                <a:cs typeface="Perpetua"/>
              </a:rPr>
              <a:t>49</a:t>
            </a:r>
            <a:r>
              <a:rPr sz="3200" spc="-20" dirty="0">
                <a:latin typeface="Perpetua"/>
                <a:cs typeface="Perpetua"/>
              </a:rPr>
              <a:t>.0</a:t>
            </a:r>
            <a:endParaRPr sz="3200" dirty="0">
              <a:latin typeface="Perpetua"/>
              <a:cs typeface="Perpetua"/>
            </a:endParaRPr>
          </a:p>
        </p:txBody>
      </p:sp>
      <p:sp>
        <p:nvSpPr>
          <p:cNvPr id="6" name="object 6"/>
          <p:cNvSpPr txBox="1"/>
          <p:nvPr/>
        </p:nvSpPr>
        <p:spPr>
          <a:xfrm>
            <a:off x="1755140" y="2665602"/>
            <a:ext cx="7846061" cy="443070"/>
          </a:xfrm>
          <a:prstGeom prst="rect">
            <a:avLst/>
          </a:prstGeom>
        </p:spPr>
        <p:txBody>
          <a:bodyPr vert="horz" wrap="square" lIns="0" tIns="12065" rIns="0" bIns="0" rtlCol="0">
            <a:spAutoFit/>
          </a:bodyPr>
          <a:lstStyle/>
          <a:p>
            <a:pPr marL="12700">
              <a:spcBef>
                <a:spcPts val="95"/>
              </a:spcBef>
            </a:pPr>
            <a:r>
              <a:rPr sz="2800" dirty="0">
                <a:solidFill>
                  <a:schemeClr val="accent1"/>
                </a:solidFill>
                <a:latin typeface="Perpetua"/>
                <a:cs typeface="Perpetua"/>
              </a:rPr>
              <a:t>2.</a:t>
            </a:r>
            <a:r>
              <a:rPr sz="2800" spc="-160" dirty="0">
                <a:solidFill>
                  <a:schemeClr val="accent1"/>
                </a:solidFill>
                <a:latin typeface="Perpetua"/>
                <a:cs typeface="Perpetua"/>
              </a:rPr>
              <a:t> </a:t>
            </a:r>
            <a:r>
              <a:rPr sz="2800" i="1" dirty="0">
                <a:solidFill>
                  <a:schemeClr val="accent1"/>
                </a:solidFill>
                <a:uFill>
                  <a:solidFill>
                    <a:srgbClr val="FF0000"/>
                  </a:solidFill>
                </a:uFill>
                <a:latin typeface="Perpetua"/>
                <a:cs typeface="Perpetua"/>
              </a:rPr>
              <a:t>Children</a:t>
            </a:r>
            <a:r>
              <a:rPr sz="2800" i="1" spc="-85" dirty="0">
                <a:solidFill>
                  <a:schemeClr val="accent1"/>
                </a:solidFill>
                <a:uFill>
                  <a:solidFill>
                    <a:srgbClr val="FF0000"/>
                  </a:solidFill>
                </a:uFill>
                <a:latin typeface="Perpetua"/>
                <a:cs typeface="Perpetua"/>
              </a:rPr>
              <a:t> </a:t>
            </a:r>
            <a:r>
              <a:rPr lang="en-US" sz="2800" i="1" spc="-85" dirty="0">
                <a:solidFill>
                  <a:schemeClr val="accent1"/>
                </a:solidFill>
                <a:uFill>
                  <a:solidFill>
                    <a:srgbClr val="FF0000"/>
                  </a:solidFill>
                </a:uFill>
                <a:latin typeface="Perpetua"/>
                <a:cs typeface="Perpetua"/>
              </a:rPr>
              <a:t>found to be</a:t>
            </a:r>
            <a:r>
              <a:rPr lang="en-US" sz="2800" i="1" dirty="0">
                <a:solidFill>
                  <a:schemeClr val="accent1"/>
                </a:solidFill>
                <a:uFill>
                  <a:solidFill>
                    <a:srgbClr val="FF0000"/>
                  </a:solidFill>
                </a:uFill>
                <a:latin typeface="Perpetua"/>
                <a:cs typeface="Perpetua"/>
              </a:rPr>
              <a:t> </a:t>
            </a:r>
            <a:r>
              <a:rPr sz="2800" i="1" dirty="0">
                <a:solidFill>
                  <a:schemeClr val="accent1"/>
                </a:solidFill>
                <a:uFill>
                  <a:solidFill>
                    <a:srgbClr val="FF0000"/>
                  </a:solidFill>
                </a:uFill>
                <a:latin typeface="Perpetua"/>
                <a:cs typeface="Perpetua"/>
              </a:rPr>
              <a:t>Victims</a:t>
            </a:r>
            <a:r>
              <a:rPr sz="2800" i="1" spc="-60" dirty="0">
                <a:solidFill>
                  <a:schemeClr val="accent1"/>
                </a:solidFill>
                <a:uFill>
                  <a:solidFill>
                    <a:srgbClr val="FF0000"/>
                  </a:solidFill>
                </a:uFill>
                <a:latin typeface="Perpetua"/>
                <a:cs typeface="Perpetua"/>
              </a:rPr>
              <a:t> </a:t>
            </a:r>
            <a:r>
              <a:rPr sz="2800" i="1" spc="-20" dirty="0">
                <a:solidFill>
                  <a:schemeClr val="accent1"/>
                </a:solidFill>
                <a:uFill>
                  <a:solidFill>
                    <a:srgbClr val="FF0000"/>
                  </a:solidFill>
                </a:uFill>
                <a:latin typeface="Perpetua"/>
                <a:cs typeface="Perpetua"/>
              </a:rPr>
              <a:t>of</a:t>
            </a:r>
            <a:r>
              <a:rPr sz="2800" i="1" spc="-140" dirty="0">
                <a:solidFill>
                  <a:schemeClr val="accent1"/>
                </a:solidFill>
                <a:uFill>
                  <a:solidFill>
                    <a:srgbClr val="FF0000"/>
                  </a:solidFill>
                </a:uFill>
                <a:latin typeface="Perpetua"/>
                <a:cs typeface="Perpetua"/>
              </a:rPr>
              <a:t> </a:t>
            </a:r>
            <a:r>
              <a:rPr sz="2800" i="1" dirty="0">
                <a:solidFill>
                  <a:schemeClr val="accent1"/>
                </a:solidFill>
                <a:uFill>
                  <a:solidFill>
                    <a:srgbClr val="FF0000"/>
                  </a:solidFill>
                </a:uFill>
                <a:latin typeface="Perpetua"/>
                <a:cs typeface="Perpetua"/>
              </a:rPr>
              <a:t>Abuse</a:t>
            </a:r>
            <a:r>
              <a:rPr sz="2800" i="1" spc="-55" dirty="0">
                <a:solidFill>
                  <a:schemeClr val="accent1"/>
                </a:solidFill>
                <a:uFill>
                  <a:solidFill>
                    <a:srgbClr val="FF0000"/>
                  </a:solidFill>
                </a:uFill>
                <a:latin typeface="Perpetua"/>
                <a:cs typeface="Perpetua"/>
              </a:rPr>
              <a:t> </a:t>
            </a:r>
            <a:r>
              <a:rPr sz="2800" i="1" dirty="0">
                <a:solidFill>
                  <a:schemeClr val="accent1"/>
                </a:solidFill>
                <a:uFill>
                  <a:solidFill>
                    <a:srgbClr val="FF0000"/>
                  </a:solidFill>
                </a:uFill>
                <a:latin typeface="Perpetua"/>
                <a:cs typeface="Perpetua"/>
              </a:rPr>
              <a:t>&amp;</a:t>
            </a:r>
            <a:r>
              <a:rPr sz="2800" i="1" spc="-60" dirty="0">
                <a:solidFill>
                  <a:schemeClr val="accent1"/>
                </a:solidFill>
                <a:uFill>
                  <a:solidFill>
                    <a:srgbClr val="FF0000"/>
                  </a:solidFill>
                </a:uFill>
                <a:latin typeface="Perpetua"/>
                <a:cs typeface="Perpetua"/>
              </a:rPr>
              <a:t> </a:t>
            </a:r>
            <a:r>
              <a:rPr sz="2800" i="1" spc="-10" dirty="0">
                <a:solidFill>
                  <a:schemeClr val="accent1"/>
                </a:solidFill>
                <a:uFill>
                  <a:solidFill>
                    <a:srgbClr val="FF0000"/>
                  </a:solidFill>
                </a:uFill>
                <a:latin typeface="Perpetua"/>
                <a:cs typeface="Perpetua"/>
              </a:rPr>
              <a:t>Neglect</a:t>
            </a:r>
            <a:r>
              <a:rPr lang="en-US" sz="2800" i="1" spc="-10" dirty="0">
                <a:solidFill>
                  <a:schemeClr val="accent1"/>
                </a:solidFill>
                <a:uFill>
                  <a:solidFill>
                    <a:srgbClr val="FF0000"/>
                  </a:solidFill>
                </a:uFill>
                <a:latin typeface="Perpetua"/>
                <a:cs typeface="Perpetua"/>
              </a:rPr>
              <a:t> after investigation</a:t>
            </a:r>
            <a:endParaRPr sz="2800" dirty="0">
              <a:solidFill>
                <a:schemeClr val="accent1"/>
              </a:solidFill>
              <a:latin typeface="Perpetua"/>
              <a:cs typeface="Perpetua"/>
            </a:endParaRPr>
          </a:p>
        </p:txBody>
      </p:sp>
      <p:sp>
        <p:nvSpPr>
          <p:cNvPr id="7" name="object 7"/>
          <p:cNvSpPr txBox="1"/>
          <p:nvPr/>
        </p:nvSpPr>
        <p:spPr>
          <a:xfrm>
            <a:off x="1755140" y="3085566"/>
            <a:ext cx="6017260" cy="1720984"/>
          </a:xfrm>
          <a:prstGeom prst="rect">
            <a:avLst/>
          </a:prstGeom>
        </p:spPr>
        <p:txBody>
          <a:bodyPr vert="horz" wrap="square" lIns="0" tIns="88900" rIns="0" bIns="0" rtlCol="0">
            <a:spAutoFit/>
          </a:bodyPr>
          <a:lstStyle/>
          <a:p>
            <a:pPr marL="12700">
              <a:spcBef>
                <a:spcPts val="700"/>
              </a:spcBef>
              <a:tabLst>
                <a:tab pos="1399540" algn="l"/>
              </a:tabLst>
            </a:pPr>
            <a:r>
              <a:rPr sz="3200" b="1" spc="-20" dirty="0">
                <a:latin typeface="Perpetua"/>
                <a:cs typeface="Perpetua"/>
              </a:rPr>
              <a:t>20</a:t>
            </a:r>
            <a:r>
              <a:rPr lang="en-US" sz="3200" b="1" spc="-20" dirty="0">
                <a:latin typeface="Perpetua"/>
                <a:cs typeface="Perpetua"/>
              </a:rPr>
              <a:t>23 Total:  </a:t>
            </a:r>
            <a:r>
              <a:rPr sz="3200" dirty="0">
                <a:latin typeface="Perpetua"/>
                <a:cs typeface="Perpetua"/>
              </a:rPr>
              <a:t>Kern</a:t>
            </a:r>
            <a:r>
              <a:rPr sz="3200" spc="-30" dirty="0">
                <a:latin typeface="Perpetua"/>
                <a:cs typeface="Perpetua"/>
              </a:rPr>
              <a:t> </a:t>
            </a:r>
            <a:r>
              <a:rPr sz="3200" dirty="0">
                <a:latin typeface="Perpetua"/>
                <a:cs typeface="Perpetua"/>
              </a:rPr>
              <a:t>County:</a:t>
            </a:r>
            <a:r>
              <a:rPr sz="3200" spc="-150" dirty="0">
                <a:latin typeface="Perpetua"/>
                <a:cs typeface="Perpetua"/>
              </a:rPr>
              <a:t> </a:t>
            </a:r>
            <a:r>
              <a:rPr lang="en-US" sz="3200" spc="-10" dirty="0">
                <a:latin typeface="Perpetua"/>
                <a:cs typeface="Perpetua"/>
              </a:rPr>
              <a:t>2,670</a:t>
            </a:r>
            <a:endParaRPr sz="3200" dirty="0">
              <a:latin typeface="Perpetua"/>
              <a:cs typeface="Perpetua"/>
            </a:endParaRPr>
          </a:p>
          <a:p>
            <a:pPr marL="12700">
              <a:spcBef>
                <a:spcPts val="600"/>
              </a:spcBef>
              <a:tabLst>
                <a:tab pos="1697989" algn="l"/>
              </a:tabLst>
            </a:pPr>
            <a:r>
              <a:rPr lang="en-US" sz="3200" b="1" dirty="0">
                <a:latin typeface="Perpetua"/>
                <a:cs typeface="Perpetua"/>
              </a:rPr>
              <a:t>  Ages 0-5:      </a:t>
            </a:r>
            <a:r>
              <a:rPr sz="3200" dirty="0">
                <a:latin typeface="Perpetua"/>
                <a:cs typeface="Perpetua"/>
              </a:rPr>
              <a:t>Kern</a:t>
            </a:r>
            <a:r>
              <a:rPr sz="3200" spc="-20" dirty="0">
                <a:latin typeface="Perpetua"/>
                <a:cs typeface="Perpetua"/>
              </a:rPr>
              <a:t> </a:t>
            </a:r>
            <a:r>
              <a:rPr sz="3200" dirty="0">
                <a:latin typeface="Perpetua"/>
                <a:cs typeface="Perpetua"/>
              </a:rPr>
              <a:t>County:</a:t>
            </a:r>
            <a:r>
              <a:rPr sz="3200" spc="-120" dirty="0">
                <a:latin typeface="Perpetua"/>
                <a:cs typeface="Perpetua"/>
              </a:rPr>
              <a:t> </a:t>
            </a:r>
            <a:r>
              <a:rPr lang="en-US" sz="3200" spc="-120" dirty="0">
                <a:latin typeface="Perpetua"/>
                <a:cs typeface="Perpetua"/>
              </a:rPr>
              <a:t>1,213</a:t>
            </a:r>
          </a:p>
          <a:p>
            <a:pPr marL="12700">
              <a:spcBef>
                <a:spcPts val="600"/>
              </a:spcBef>
              <a:tabLst>
                <a:tab pos="1697989" algn="l"/>
              </a:tabLst>
            </a:pPr>
            <a:r>
              <a:rPr lang="en-US" sz="3200" b="1" dirty="0">
                <a:latin typeface="Perpetua"/>
                <a:cs typeface="Perpetua"/>
              </a:rPr>
              <a:t>    Under 1:         </a:t>
            </a:r>
            <a:r>
              <a:rPr lang="en-US" sz="3200" dirty="0">
                <a:latin typeface="Perpetua"/>
                <a:cs typeface="Perpetua"/>
              </a:rPr>
              <a:t>Kern County: 421	</a:t>
            </a:r>
            <a:endParaRPr sz="3200" dirty="0">
              <a:latin typeface="Perpetua"/>
              <a:cs typeface="Perpetua"/>
            </a:endParaRPr>
          </a:p>
        </p:txBody>
      </p:sp>
      <p:sp>
        <p:nvSpPr>
          <p:cNvPr id="8" name="object 8"/>
          <p:cNvSpPr txBox="1"/>
          <p:nvPr/>
        </p:nvSpPr>
        <p:spPr>
          <a:xfrm>
            <a:off x="6934200" y="3105378"/>
            <a:ext cx="3352800" cy="1720984"/>
          </a:xfrm>
          <a:prstGeom prst="rect">
            <a:avLst/>
          </a:prstGeom>
        </p:spPr>
        <p:txBody>
          <a:bodyPr vert="horz" wrap="square" lIns="0" tIns="88900" rIns="0" bIns="0" rtlCol="0">
            <a:spAutoFit/>
          </a:bodyPr>
          <a:lstStyle/>
          <a:p>
            <a:pPr marL="12700">
              <a:spcBef>
                <a:spcPts val="700"/>
              </a:spcBef>
            </a:pPr>
            <a:r>
              <a:rPr sz="3200" dirty="0">
                <a:latin typeface="Perpetua"/>
                <a:cs typeface="Perpetua"/>
              </a:rPr>
              <a:t>California:</a:t>
            </a:r>
            <a:r>
              <a:rPr sz="3200" spc="-170" dirty="0">
                <a:latin typeface="Perpetua"/>
                <a:cs typeface="Perpetua"/>
              </a:rPr>
              <a:t> </a:t>
            </a:r>
            <a:r>
              <a:rPr lang="en-US" sz="3200" spc="-10" dirty="0">
                <a:latin typeface="Perpetua"/>
                <a:cs typeface="Perpetua"/>
              </a:rPr>
              <a:t>49</a:t>
            </a:r>
            <a:r>
              <a:rPr sz="3200" spc="-10" dirty="0">
                <a:latin typeface="Perpetua"/>
                <a:cs typeface="Perpetua"/>
              </a:rPr>
              <a:t>,</a:t>
            </a:r>
            <a:r>
              <a:rPr lang="en-US" sz="3200" spc="-10" dirty="0">
                <a:latin typeface="Perpetua"/>
                <a:cs typeface="Perpetua"/>
              </a:rPr>
              <a:t>463</a:t>
            </a:r>
            <a:endParaRPr lang="en-US" sz="3200" dirty="0">
              <a:latin typeface="Perpetua"/>
              <a:cs typeface="Perpetua"/>
            </a:endParaRPr>
          </a:p>
          <a:p>
            <a:pPr marL="401955">
              <a:spcBef>
                <a:spcPts val="600"/>
              </a:spcBef>
            </a:pPr>
            <a:r>
              <a:rPr lang="en-US" sz="3200" dirty="0">
                <a:latin typeface="Perpetua"/>
                <a:cs typeface="Perpetua"/>
              </a:rPr>
              <a:t>California:</a:t>
            </a:r>
            <a:r>
              <a:rPr lang="en-US" sz="3200" spc="-155" dirty="0">
                <a:latin typeface="Perpetua"/>
                <a:cs typeface="Perpetua"/>
              </a:rPr>
              <a:t> </a:t>
            </a:r>
            <a:r>
              <a:rPr lang="en-US" sz="3200" spc="-25" dirty="0">
                <a:latin typeface="Perpetua"/>
                <a:cs typeface="Perpetua"/>
              </a:rPr>
              <a:t>21,166</a:t>
            </a:r>
          </a:p>
          <a:p>
            <a:pPr marL="401955">
              <a:spcBef>
                <a:spcPts val="600"/>
              </a:spcBef>
            </a:pPr>
            <a:r>
              <a:rPr lang="en-US" sz="3200" dirty="0">
                <a:latin typeface="Perpetua"/>
                <a:cs typeface="Perpetua"/>
              </a:rPr>
              <a:t>   California: 7,033</a:t>
            </a:r>
          </a:p>
        </p:txBody>
      </p:sp>
      <p:sp>
        <p:nvSpPr>
          <p:cNvPr id="9" name="object 9"/>
          <p:cNvSpPr txBox="1"/>
          <p:nvPr/>
        </p:nvSpPr>
        <p:spPr>
          <a:xfrm>
            <a:off x="1757730" y="4846174"/>
            <a:ext cx="6245861" cy="1884490"/>
          </a:xfrm>
          <a:prstGeom prst="rect">
            <a:avLst/>
          </a:prstGeom>
        </p:spPr>
        <p:txBody>
          <a:bodyPr vert="horz" wrap="square" lIns="0" tIns="12065" rIns="0" bIns="0" rtlCol="0">
            <a:spAutoFit/>
          </a:bodyPr>
          <a:lstStyle/>
          <a:p>
            <a:pPr marL="12700" marR="5080" algn="ctr">
              <a:spcBef>
                <a:spcPts val="95"/>
              </a:spcBef>
            </a:pPr>
            <a:r>
              <a:rPr lang="en-US" sz="2400" b="1" i="1" spc="-15" dirty="0">
                <a:solidFill>
                  <a:schemeClr val="accent1"/>
                </a:solidFill>
                <a:uFill>
                  <a:solidFill>
                    <a:srgbClr val="FF0000"/>
                  </a:solidFill>
                </a:uFill>
                <a:latin typeface="Perpetua"/>
                <a:cs typeface="Perpetua"/>
              </a:rPr>
              <a:t>In 2022, </a:t>
            </a:r>
            <a:r>
              <a:rPr lang="en-US" sz="2400" b="1" i="1" u="sng" spc="-15" dirty="0">
                <a:solidFill>
                  <a:schemeClr val="accent1"/>
                </a:solidFill>
                <a:uFill>
                  <a:solidFill>
                    <a:srgbClr val="FF0000"/>
                  </a:solidFill>
                </a:uFill>
                <a:latin typeface="Perpetua"/>
                <a:cs typeface="Perpetua"/>
              </a:rPr>
              <a:t>1</a:t>
            </a:r>
            <a:r>
              <a:rPr lang="en-US" sz="2400" b="1" i="1" spc="-15" dirty="0">
                <a:solidFill>
                  <a:schemeClr val="accent1"/>
                </a:solidFill>
                <a:uFill>
                  <a:solidFill>
                    <a:srgbClr val="FF0000"/>
                  </a:solidFill>
                </a:uFill>
                <a:latin typeface="Perpetua"/>
                <a:cs typeface="Perpetua"/>
              </a:rPr>
              <a:t> child death was determined to be a result of abuse/neglect by law enforcement or the coroner; </a:t>
            </a:r>
          </a:p>
          <a:p>
            <a:pPr marL="12700" marR="5080" algn="ctr">
              <a:spcBef>
                <a:spcPts val="95"/>
              </a:spcBef>
            </a:pPr>
            <a:r>
              <a:rPr lang="en-US" sz="2400" b="1" i="1" spc="-15" dirty="0">
                <a:solidFill>
                  <a:schemeClr val="accent1"/>
                </a:solidFill>
                <a:uFill>
                  <a:solidFill>
                    <a:srgbClr val="FF0000"/>
                  </a:solidFill>
                </a:uFill>
                <a:latin typeface="Perpetua"/>
                <a:cs typeface="Perpetua"/>
              </a:rPr>
              <a:t>and </a:t>
            </a:r>
            <a:r>
              <a:rPr lang="en-US" sz="2400" b="1" i="1" u="sng" spc="-15" dirty="0">
                <a:solidFill>
                  <a:schemeClr val="accent1"/>
                </a:solidFill>
                <a:uFill>
                  <a:solidFill>
                    <a:srgbClr val="FF0000"/>
                  </a:solidFill>
                </a:uFill>
                <a:latin typeface="Perpetua"/>
                <a:cs typeface="Perpetua"/>
              </a:rPr>
              <a:t>19 </a:t>
            </a:r>
            <a:r>
              <a:rPr lang="en-US" sz="2400" b="1" i="1" spc="-15" dirty="0">
                <a:solidFill>
                  <a:schemeClr val="accent1"/>
                </a:solidFill>
                <a:uFill>
                  <a:solidFill>
                    <a:srgbClr val="FF0000"/>
                  </a:solidFill>
                </a:uFill>
                <a:latin typeface="Perpetua"/>
                <a:cs typeface="Perpetua"/>
              </a:rPr>
              <a:t>children sustained severe/serious injuries that required emergency medical intervention </a:t>
            </a:r>
          </a:p>
          <a:p>
            <a:pPr marL="12700" marR="5080" algn="ctr">
              <a:spcBef>
                <a:spcPts val="95"/>
              </a:spcBef>
            </a:pPr>
            <a:r>
              <a:rPr lang="en-US" sz="2400" b="1" i="1" spc="-15" dirty="0">
                <a:solidFill>
                  <a:schemeClr val="accent1"/>
                </a:solidFill>
                <a:uFill>
                  <a:solidFill>
                    <a:srgbClr val="FF0000"/>
                  </a:solidFill>
                </a:uFill>
                <a:latin typeface="Perpetua"/>
                <a:cs typeface="Perpetua"/>
              </a:rPr>
              <a:t>due to abuse or neglect.</a:t>
            </a:r>
            <a:r>
              <a:rPr lang="en-US" sz="2400" b="1" dirty="0">
                <a:solidFill>
                  <a:schemeClr val="accent1"/>
                </a:solidFill>
                <a:effectLst>
                  <a:outerShdw blurRad="38100" dist="38100" dir="2700000" algn="tl">
                    <a:srgbClr val="000000">
                      <a:alpha val="43137"/>
                    </a:srgbClr>
                  </a:outerShdw>
                </a:effectLst>
                <a:latin typeface="Perpetua"/>
                <a:cs typeface="Perpetua"/>
              </a:rPr>
              <a:t>	</a:t>
            </a:r>
            <a:endParaRPr sz="2400" b="1" dirty="0">
              <a:solidFill>
                <a:schemeClr val="accent1"/>
              </a:solidFill>
              <a:effectLst>
                <a:outerShdw blurRad="38100" dist="38100" dir="2700000" algn="tl">
                  <a:srgbClr val="000000">
                    <a:alpha val="43137"/>
                  </a:srgbClr>
                </a:outerShdw>
              </a:effectLst>
              <a:latin typeface="Perpetua"/>
              <a:cs typeface="Perpetua"/>
            </a:endParaRPr>
          </a:p>
        </p:txBody>
      </p:sp>
      <p:pic>
        <p:nvPicPr>
          <p:cNvPr id="10" name="object 10"/>
          <p:cNvPicPr/>
          <p:nvPr/>
        </p:nvPicPr>
        <p:blipFill>
          <a:blip r:embed="rId2" cstate="print"/>
          <a:stretch>
            <a:fillRect/>
          </a:stretch>
        </p:blipFill>
        <p:spPr>
          <a:xfrm>
            <a:off x="8001000" y="5181601"/>
            <a:ext cx="2559050" cy="15220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5397" y="550269"/>
            <a:ext cx="7056120" cy="689932"/>
          </a:xfrm>
          <a:prstGeom prst="rect">
            <a:avLst/>
          </a:prstGeom>
        </p:spPr>
        <p:txBody>
          <a:bodyPr vert="horz" wrap="square" lIns="0" tIns="12700" rIns="0" bIns="0" rtlCol="0" anchor="ctr">
            <a:spAutoFit/>
          </a:bodyPr>
          <a:lstStyle/>
          <a:p>
            <a:pPr marL="12700">
              <a:lnSpc>
                <a:spcPct val="100000"/>
              </a:lnSpc>
              <a:spcBef>
                <a:spcPts val="100"/>
              </a:spcBef>
            </a:pPr>
            <a:r>
              <a:rPr lang="en-US" spc="-55" dirty="0"/>
              <a:t>IN KERN COUNTY</a:t>
            </a:r>
            <a:endParaRPr spc="-10" dirty="0"/>
          </a:p>
        </p:txBody>
      </p:sp>
      <p:sp>
        <p:nvSpPr>
          <p:cNvPr id="3" name="object 3"/>
          <p:cNvSpPr txBox="1"/>
          <p:nvPr/>
        </p:nvSpPr>
        <p:spPr>
          <a:xfrm>
            <a:off x="2133600" y="1539565"/>
            <a:ext cx="7924800" cy="4226157"/>
          </a:xfrm>
          <a:prstGeom prst="rect">
            <a:avLst/>
          </a:prstGeom>
        </p:spPr>
        <p:txBody>
          <a:bodyPr vert="horz" wrap="square" lIns="0" tIns="12065" rIns="0" bIns="0" rtlCol="0">
            <a:spAutoFit/>
          </a:bodyPr>
          <a:lstStyle/>
          <a:p>
            <a:pPr marL="584200" marR="5080" indent="-571500">
              <a:spcBef>
                <a:spcPts val="95"/>
              </a:spcBef>
              <a:buFont typeface="Arial" panose="020B0604020202020204" pitchFamily="34" charset="0"/>
              <a:buChar char="•"/>
            </a:pPr>
            <a:r>
              <a:rPr lang="en-US" sz="2400" dirty="0">
                <a:solidFill>
                  <a:srgbClr val="000000"/>
                </a:solidFill>
                <a:highlight>
                  <a:srgbClr val="FFFFFF"/>
                </a:highlight>
                <a:latin typeface="Perpetua" panose="02020502060401020303" pitchFamily="18" charset="0"/>
              </a:rPr>
              <a:t>Blunt force head trauma accounted for </a:t>
            </a:r>
            <a:r>
              <a:rPr lang="en-US" sz="2400" b="1" u="sng" dirty="0">
                <a:solidFill>
                  <a:srgbClr val="000000"/>
                </a:solidFill>
                <a:highlight>
                  <a:srgbClr val="FFFFFF"/>
                </a:highlight>
                <a:latin typeface="Perpetua" panose="02020502060401020303" pitchFamily="18" charset="0"/>
              </a:rPr>
              <a:t>9 </a:t>
            </a:r>
            <a:r>
              <a:rPr lang="en-US" sz="2400" dirty="0">
                <a:solidFill>
                  <a:srgbClr val="000000"/>
                </a:solidFill>
                <a:highlight>
                  <a:srgbClr val="FFFFFF"/>
                </a:highlight>
                <a:latin typeface="Perpetua" panose="02020502060401020303" pitchFamily="18" charset="0"/>
              </a:rPr>
              <a:t>child deaths in years 2017-2022.  </a:t>
            </a:r>
          </a:p>
          <a:p>
            <a:pPr marL="584200" marR="5080" indent="-571500">
              <a:spcBef>
                <a:spcPts val="95"/>
              </a:spcBef>
              <a:buFont typeface="Arial" panose="020B0604020202020204" pitchFamily="34" charset="0"/>
              <a:buChar char="•"/>
            </a:pPr>
            <a:endParaRPr lang="en-US" sz="800" dirty="0">
              <a:solidFill>
                <a:srgbClr val="000000"/>
              </a:solidFill>
              <a:highlight>
                <a:srgbClr val="FFFFFF"/>
              </a:highlight>
              <a:latin typeface="Perpetua" panose="02020502060401020303" pitchFamily="18" charset="0"/>
            </a:endParaRPr>
          </a:p>
          <a:p>
            <a:pPr marL="584200" marR="5080" indent="-571500">
              <a:spcBef>
                <a:spcPts val="95"/>
              </a:spcBef>
              <a:buFont typeface="Arial" panose="020B0604020202020204" pitchFamily="34" charset="0"/>
              <a:buChar char="•"/>
            </a:pPr>
            <a:r>
              <a:rPr lang="en-US" sz="2400" dirty="0">
                <a:solidFill>
                  <a:srgbClr val="000000"/>
                </a:solidFill>
                <a:highlight>
                  <a:srgbClr val="FFFFFF"/>
                </a:highlight>
                <a:latin typeface="Perpetua" panose="02020502060401020303" pitchFamily="18" charset="0"/>
              </a:rPr>
              <a:t>Oct. 6, 2017 -Bakersfield man gets 11 years in infant son’s death; </a:t>
            </a:r>
            <a:r>
              <a:rPr lang="en-US" sz="2400" dirty="0">
                <a:solidFill>
                  <a:srgbClr val="000000"/>
                </a:solidFill>
                <a:highlight>
                  <a:srgbClr val="FFFFFF"/>
                </a:highlight>
                <a:latin typeface="Perpetua" panose="02020502060401020303" pitchFamily="18" charset="0"/>
                <a:hlinkClick r:id="rId3">
                  <a:extLst>
                    <a:ext uri="{A12FA001-AC4F-418D-AE19-62706E023703}">
                      <ahyp:hlinkClr xmlns:ahyp="http://schemas.microsoft.com/office/drawing/2018/hyperlinkcolor" val="tx"/>
                    </a:ext>
                  </a:extLst>
                </a:hlinkClick>
              </a:rPr>
              <a:t>https://www.kget.com/news/crime-watch/bakersfield-man-gets-11-years-in-infant-sons-death/</a:t>
            </a:r>
            <a:r>
              <a:rPr lang="en-US" sz="2400" dirty="0">
                <a:solidFill>
                  <a:srgbClr val="000000"/>
                </a:solidFill>
                <a:highlight>
                  <a:srgbClr val="FFFFFF"/>
                </a:highlight>
                <a:latin typeface="Perpetua" panose="02020502060401020303" pitchFamily="18" charset="0"/>
              </a:rPr>
              <a:t>   </a:t>
            </a:r>
          </a:p>
          <a:p>
            <a:pPr marL="584200" marR="5080" indent="-571500">
              <a:spcBef>
                <a:spcPts val="95"/>
              </a:spcBef>
              <a:buFont typeface="Arial" panose="020B0604020202020204" pitchFamily="34" charset="0"/>
              <a:buChar char="•"/>
            </a:pPr>
            <a:endParaRPr lang="en-US" sz="800" dirty="0">
              <a:solidFill>
                <a:srgbClr val="000000"/>
              </a:solidFill>
              <a:highlight>
                <a:srgbClr val="FFFFFF"/>
              </a:highlight>
              <a:latin typeface="Perpetua" panose="02020502060401020303" pitchFamily="18" charset="0"/>
            </a:endParaRPr>
          </a:p>
          <a:p>
            <a:pPr marL="584200" marR="5080" indent="-571500">
              <a:spcBef>
                <a:spcPts val="95"/>
              </a:spcBef>
              <a:buFont typeface="Arial" panose="020B0604020202020204" pitchFamily="34" charset="0"/>
              <a:buChar char="•"/>
            </a:pPr>
            <a:r>
              <a:rPr lang="en-US" sz="2400" dirty="0">
                <a:solidFill>
                  <a:srgbClr val="000000"/>
                </a:solidFill>
                <a:highlight>
                  <a:srgbClr val="FFFFFF"/>
                </a:highlight>
                <a:latin typeface="Perpetua" panose="02020502060401020303" pitchFamily="18" charset="0"/>
              </a:rPr>
              <a:t>August 28, 2023- Child torturer denied parole for 3 years; </a:t>
            </a:r>
            <a:r>
              <a:rPr lang="en-US" sz="2400" dirty="0">
                <a:solidFill>
                  <a:srgbClr val="000000"/>
                </a:solidFill>
                <a:highlight>
                  <a:srgbClr val="FFFFFF"/>
                </a:highlight>
                <a:latin typeface="Perpetua" panose="02020502060401020303" pitchFamily="18" charset="0"/>
                <a:hlinkClick r:id="rId4">
                  <a:extLst>
                    <a:ext uri="{A12FA001-AC4F-418D-AE19-62706E023703}">
                      <ahyp:hlinkClr xmlns:ahyp="http://schemas.microsoft.com/office/drawing/2018/hyperlinkcolor" val="tx"/>
                    </a:ext>
                  </a:extLst>
                </a:hlinkClick>
              </a:rPr>
              <a:t>https://www.aol.com/child-torturer-denied-parole-3-035900722.html</a:t>
            </a:r>
            <a:r>
              <a:rPr lang="en-US" sz="2400" dirty="0">
                <a:solidFill>
                  <a:srgbClr val="000000"/>
                </a:solidFill>
                <a:highlight>
                  <a:srgbClr val="FFFFFF"/>
                </a:highlight>
                <a:latin typeface="Perpetua" panose="02020502060401020303" pitchFamily="18" charset="0"/>
              </a:rPr>
              <a:t>  </a:t>
            </a:r>
          </a:p>
          <a:p>
            <a:pPr marL="584200" marR="5080" indent="-571500">
              <a:spcBef>
                <a:spcPts val="95"/>
              </a:spcBef>
              <a:buFont typeface="Arial" panose="020B0604020202020204" pitchFamily="34" charset="0"/>
              <a:buChar char="•"/>
            </a:pPr>
            <a:endParaRPr lang="en-US" sz="2000" dirty="0">
              <a:solidFill>
                <a:srgbClr val="000000"/>
              </a:solidFill>
              <a:highlight>
                <a:srgbClr val="FFFFFF"/>
              </a:highlight>
              <a:latin typeface="Source Sans Pro" panose="020B0503030403020204" pitchFamily="34" charset="0"/>
            </a:endParaRPr>
          </a:p>
          <a:p>
            <a:pPr marL="584200" marR="5080" indent="-571500">
              <a:spcBef>
                <a:spcPts val="95"/>
              </a:spcBef>
              <a:buFont typeface="Arial" panose="020B0604020202020204" pitchFamily="34" charset="0"/>
              <a:buChar char="•"/>
            </a:pPr>
            <a:endParaRPr lang="en-US" sz="2000" dirty="0">
              <a:solidFill>
                <a:srgbClr val="000000"/>
              </a:solidFill>
              <a:highlight>
                <a:srgbClr val="FFFFFF"/>
              </a:highlight>
              <a:latin typeface="Source Sans Pro" panose="020B0503030403020204" pitchFamily="34" charset="0"/>
            </a:endParaRPr>
          </a:p>
          <a:p>
            <a:pPr marL="584200" marR="5080" indent="-571500">
              <a:spcBef>
                <a:spcPts val="95"/>
              </a:spcBef>
              <a:buFont typeface="Arial" panose="020B0604020202020204" pitchFamily="34" charset="0"/>
              <a:buChar char="•"/>
            </a:pPr>
            <a:endParaRPr lang="en-US" sz="2000" dirty="0">
              <a:solidFill>
                <a:srgbClr val="000000"/>
              </a:solidFill>
              <a:highlight>
                <a:srgbClr val="FFFFFF"/>
              </a:highlight>
              <a:latin typeface="Source Sans Pro" panose="020B0503030403020204" pitchFamily="34" charset="0"/>
            </a:endParaRPr>
          </a:p>
        </p:txBody>
      </p:sp>
      <p:pic>
        <p:nvPicPr>
          <p:cNvPr id="4" name="object 4"/>
          <p:cNvPicPr/>
          <p:nvPr/>
        </p:nvPicPr>
        <p:blipFill>
          <a:blip r:embed="rId5" cstate="print"/>
          <a:stretch>
            <a:fillRect/>
          </a:stretch>
        </p:blipFill>
        <p:spPr>
          <a:xfrm>
            <a:off x="8153400" y="5105401"/>
            <a:ext cx="2406650" cy="1543794"/>
          </a:xfrm>
          <a:prstGeom prst="rect">
            <a:avLst/>
          </a:prstGeom>
        </p:spPr>
      </p:pic>
      <p:pic>
        <p:nvPicPr>
          <p:cNvPr id="6" name="Picture 5">
            <a:extLst>
              <a:ext uri="{FF2B5EF4-FFF2-40B4-BE49-F238E27FC236}">
                <a16:creationId xmlns:a16="http://schemas.microsoft.com/office/drawing/2014/main" id="{45601D26-D6EA-7521-AE92-ECAE0012F337}"/>
              </a:ext>
            </a:extLst>
          </p:cNvPr>
          <p:cNvPicPr>
            <a:picLocks noChangeAspect="1"/>
          </p:cNvPicPr>
          <p:nvPr/>
        </p:nvPicPr>
        <p:blipFill>
          <a:blip r:embed="rId6"/>
          <a:stretch>
            <a:fillRect/>
          </a:stretch>
        </p:blipFill>
        <p:spPr>
          <a:xfrm>
            <a:off x="3654624" y="4955614"/>
            <a:ext cx="2362200" cy="1771097"/>
          </a:xfrm>
          <a:prstGeom prst="rect">
            <a:avLst/>
          </a:prstGeom>
          <a:ln>
            <a:noFill/>
          </a:ln>
          <a:effectLst>
            <a:softEdge rad="112500"/>
          </a:effectLst>
        </p:spPr>
      </p:pic>
      <p:pic>
        <p:nvPicPr>
          <p:cNvPr id="7" name="Picture 6">
            <a:extLst>
              <a:ext uri="{FF2B5EF4-FFF2-40B4-BE49-F238E27FC236}">
                <a16:creationId xmlns:a16="http://schemas.microsoft.com/office/drawing/2014/main" id="{31F663AA-5D38-2C29-9621-5977A1DD4552}"/>
              </a:ext>
            </a:extLst>
          </p:cNvPr>
          <p:cNvPicPr>
            <a:picLocks noChangeAspect="1"/>
          </p:cNvPicPr>
          <p:nvPr/>
        </p:nvPicPr>
        <p:blipFill>
          <a:blip r:embed="rId7"/>
          <a:stretch>
            <a:fillRect/>
          </a:stretch>
        </p:blipFill>
        <p:spPr>
          <a:xfrm>
            <a:off x="1754436" y="4967500"/>
            <a:ext cx="1770829" cy="1747323"/>
          </a:xfrm>
          <a:prstGeom prst="rect">
            <a:avLst/>
          </a:prstGeom>
          <a:ln>
            <a:noFill/>
          </a:ln>
          <a:effectLst>
            <a:softEdge rad="112500"/>
          </a:effectLst>
        </p:spPr>
      </p:pic>
      <p:pic>
        <p:nvPicPr>
          <p:cNvPr id="8" name="Picture 7">
            <a:extLst>
              <a:ext uri="{FF2B5EF4-FFF2-40B4-BE49-F238E27FC236}">
                <a16:creationId xmlns:a16="http://schemas.microsoft.com/office/drawing/2014/main" id="{CB2EC1CF-2612-23F7-E6C0-0D21D14A3FFD}"/>
              </a:ext>
            </a:extLst>
          </p:cNvPr>
          <p:cNvPicPr>
            <a:picLocks noChangeAspect="1"/>
          </p:cNvPicPr>
          <p:nvPr/>
        </p:nvPicPr>
        <p:blipFill>
          <a:blip r:embed="rId8"/>
          <a:stretch>
            <a:fillRect/>
          </a:stretch>
        </p:blipFill>
        <p:spPr>
          <a:xfrm>
            <a:off x="6171624" y="4921002"/>
            <a:ext cx="1770829" cy="1776509"/>
          </a:xfrm>
          <a:prstGeom prst="rect">
            <a:avLst/>
          </a:prstGeom>
          <a:ln>
            <a:noFill/>
          </a:ln>
          <a:effectLst>
            <a:softEdge rad="112500"/>
          </a:effectLst>
        </p:spPr>
      </p:pic>
    </p:spTree>
    <p:extLst>
      <p:ext uri="{BB962C8B-B14F-4D97-AF65-F5344CB8AC3E}">
        <p14:creationId xmlns:p14="http://schemas.microsoft.com/office/powerpoint/2010/main" val="218712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18F6-42A9-BD30-2259-C05C7B97DE3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14C8F47-2435-846C-213A-BBC3482B202C}"/>
              </a:ext>
            </a:extLst>
          </p:cNvPr>
          <p:cNvPicPr>
            <a:picLocks noChangeAspect="1"/>
          </p:cNvPicPr>
          <p:nvPr/>
        </p:nvPicPr>
        <p:blipFill>
          <a:blip r:embed="rId2"/>
          <a:stretch>
            <a:fillRect/>
          </a:stretch>
        </p:blipFill>
        <p:spPr>
          <a:xfrm>
            <a:off x="838200" y="0"/>
            <a:ext cx="10515600" cy="6858000"/>
          </a:xfrm>
          <a:prstGeom prst="rect">
            <a:avLst/>
          </a:prstGeom>
        </p:spPr>
      </p:pic>
    </p:spTree>
    <p:extLst>
      <p:ext uri="{BB962C8B-B14F-4D97-AF65-F5344CB8AC3E}">
        <p14:creationId xmlns:p14="http://schemas.microsoft.com/office/powerpoint/2010/main" val="37043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E3EFE1-7D63-C3BA-BA86-B876709F69A7}"/>
              </a:ext>
            </a:extLst>
          </p:cNvPr>
          <p:cNvSpPr>
            <a:spLocks noGrp="1"/>
          </p:cNvSpPr>
          <p:nvPr>
            <p:ph type="title"/>
          </p:nvPr>
        </p:nvSpPr>
        <p:spPr>
          <a:xfrm>
            <a:off x="1069788" y="2654490"/>
            <a:ext cx="4567686" cy="3220382"/>
          </a:xfrm>
        </p:spPr>
        <p:txBody>
          <a:bodyPr vert="horz" lIns="91440" tIns="45720" rIns="91440" bIns="45720" rtlCol="0" anchor="t">
            <a:normAutofit/>
          </a:bodyPr>
          <a:lstStyle/>
          <a:p>
            <a:pPr algn="r"/>
            <a:endParaRPr lang="en-US" sz="4800" dirty="0">
              <a:solidFill>
                <a:srgbClr val="FFFFFF"/>
              </a:solidFill>
            </a:endParaRPr>
          </a:p>
        </p:txBody>
      </p:sp>
      <p:pic>
        <p:nvPicPr>
          <p:cNvPr id="6" name="Picture 5" descr="A person holding a baby&#10;&#10;Description automatically generated">
            <a:extLst>
              <a:ext uri="{FF2B5EF4-FFF2-40B4-BE49-F238E27FC236}">
                <a16:creationId xmlns:a16="http://schemas.microsoft.com/office/drawing/2014/main" id="{460900D1-7300-8321-21A0-42A7A815D7DA}"/>
              </a:ext>
            </a:extLst>
          </p:cNvPr>
          <p:cNvPicPr>
            <a:picLocks noChangeAspect="1"/>
          </p:cNvPicPr>
          <p:nvPr/>
        </p:nvPicPr>
        <p:blipFill rotWithShape="1">
          <a:blip r:embed="rId3"/>
          <a:srcRect r="-2" b="4505"/>
          <a:stretch/>
        </p:blipFill>
        <p:spPr>
          <a:xfrm>
            <a:off x="367614" y="327655"/>
            <a:ext cx="5353251" cy="6202690"/>
          </a:xfrm>
          <a:prstGeom prst="rect">
            <a:avLst/>
          </a:prstGeom>
        </p:spPr>
      </p:pic>
      <p:pic>
        <p:nvPicPr>
          <p:cNvPr id="8" name="Picture 7">
            <a:extLst>
              <a:ext uri="{FF2B5EF4-FFF2-40B4-BE49-F238E27FC236}">
                <a16:creationId xmlns:a16="http://schemas.microsoft.com/office/drawing/2014/main" id="{14054561-2F94-55D3-D547-C7C09A166DFE}"/>
              </a:ext>
            </a:extLst>
          </p:cNvPr>
          <p:cNvPicPr>
            <a:picLocks noChangeAspect="1"/>
          </p:cNvPicPr>
          <p:nvPr/>
        </p:nvPicPr>
        <p:blipFill>
          <a:blip r:embed="rId4"/>
          <a:stretch>
            <a:fillRect/>
          </a:stretch>
        </p:blipFill>
        <p:spPr>
          <a:xfrm>
            <a:off x="6102552" y="0"/>
            <a:ext cx="6093053" cy="6858000"/>
          </a:xfrm>
          <a:prstGeom prst="rect">
            <a:avLst/>
          </a:prstGeom>
        </p:spPr>
      </p:pic>
    </p:spTree>
    <p:extLst>
      <p:ext uri="{BB962C8B-B14F-4D97-AF65-F5344CB8AC3E}">
        <p14:creationId xmlns:p14="http://schemas.microsoft.com/office/powerpoint/2010/main" val="3054779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TotalTime>
  <Words>459</Words>
  <Application>Microsoft Office PowerPoint</Application>
  <PresentationFormat>Widescreen</PresentationFormat>
  <Paragraphs>35</Paragraphs>
  <Slides>8</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Aptos</vt:lpstr>
      <vt:lpstr>Aptos Display</vt:lpstr>
      <vt:lpstr>Arial</vt:lpstr>
      <vt:lpstr>Franklin Gothic Book</vt:lpstr>
      <vt:lpstr>Perpetua</vt:lpstr>
      <vt:lpstr>Source Sans Pro</vt:lpstr>
      <vt:lpstr>Office Theme</vt:lpstr>
      <vt:lpstr>PowerPoint Presentation</vt:lpstr>
      <vt:lpstr>DEFINITIONS</vt:lpstr>
      <vt:lpstr>SBS STATS &amp; FACTS</vt:lpstr>
      <vt:lpstr>ANIMATION OF HOW SHAKING AN INFANT IS THOUGHT TO INJURE THE BRAIN</vt:lpstr>
      <vt:lpstr>CHILD ABUSE &amp; NEGLECT</vt:lpstr>
      <vt:lpstr>IN KERN COUNTY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Yadira Vargas</dc:creator>
  <cp:lastModifiedBy>Yadira Vargas</cp:lastModifiedBy>
  <cp:revision>5</cp:revision>
  <dcterms:created xsi:type="dcterms:W3CDTF">2024-07-12T15:38:37Z</dcterms:created>
  <dcterms:modified xsi:type="dcterms:W3CDTF">2024-07-15T19:02:28Z</dcterms:modified>
</cp:coreProperties>
</file>