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351" r:id="rId2"/>
    <p:sldId id="294" r:id="rId3"/>
    <p:sldId id="318" r:id="rId4"/>
    <p:sldId id="296" r:id="rId5"/>
    <p:sldId id="334" r:id="rId6"/>
    <p:sldId id="297" r:id="rId7"/>
    <p:sldId id="338" r:id="rId8"/>
    <p:sldId id="339" r:id="rId9"/>
    <p:sldId id="340" r:id="rId10"/>
    <p:sldId id="341" r:id="rId11"/>
    <p:sldId id="306" r:id="rId12"/>
    <p:sldId id="336" r:id="rId13"/>
    <p:sldId id="323" r:id="rId14"/>
    <p:sldId id="320" r:id="rId15"/>
    <p:sldId id="353" r:id="rId16"/>
    <p:sldId id="327" r:id="rId17"/>
    <p:sldId id="324" r:id="rId18"/>
    <p:sldId id="358" r:id="rId19"/>
    <p:sldId id="359" r:id="rId20"/>
    <p:sldId id="325" r:id="rId21"/>
    <p:sldId id="326" r:id="rId22"/>
    <p:sldId id="316" r:id="rId23"/>
    <p:sldId id="303" r:id="rId24"/>
    <p:sldId id="304" r:id="rId25"/>
    <p:sldId id="305" r:id="rId26"/>
    <p:sldId id="307" r:id="rId27"/>
    <p:sldId id="308" r:id="rId28"/>
    <p:sldId id="309" r:id="rId29"/>
    <p:sldId id="310" r:id="rId30"/>
    <p:sldId id="311" r:id="rId31"/>
    <p:sldId id="312" r:id="rId32"/>
    <p:sldId id="313" r:id="rId33"/>
    <p:sldId id="298" r:id="rId34"/>
    <p:sldId id="317" r:id="rId35"/>
    <p:sldId id="354" r:id="rId36"/>
    <p:sldId id="355" r:id="rId37"/>
    <p:sldId id="356" r:id="rId38"/>
    <p:sldId id="330" r:id="rId39"/>
    <p:sldId id="331" r:id="rId40"/>
    <p:sldId id="360" r:id="rId41"/>
    <p:sldId id="295" r:id="rId42"/>
    <p:sldId id="332" r:id="rId43"/>
    <p:sldId id="300" r:id="rId44"/>
    <p:sldId id="301" r:id="rId45"/>
    <p:sldId id="333" r:id="rId46"/>
    <p:sldId id="342" r:id="rId47"/>
    <p:sldId id="344" r:id="rId48"/>
    <p:sldId id="343" r:id="rId49"/>
    <p:sldId id="345" r:id="rId50"/>
    <p:sldId id="346" r:id="rId51"/>
    <p:sldId id="348" r:id="rId52"/>
    <p:sldId id="357" r:id="rId53"/>
    <p:sldId id="349" r:id="rId54"/>
    <p:sldId id="350" r:id="rId55"/>
    <p:sldId id="314" r:id="rId56"/>
  </p:sldIdLst>
  <p:sldSz cx="9144000" cy="6858000" type="screen4x3"/>
  <p:notesSz cx="7077075" cy="9363075"/>
  <p:defaultTextStyle>
    <a:defPPr>
      <a:defRPr lang="en-US"/>
    </a:defPPr>
    <a:lvl1pPr algn="l" rtl="0" eaLnBrk="0" fontAlgn="base" hangingPunct="0">
      <a:spcBef>
        <a:spcPct val="0"/>
      </a:spcBef>
      <a:spcAft>
        <a:spcPct val="0"/>
      </a:spcAft>
      <a:defRPr sz="1300" kern="1200">
        <a:solidFill>
          <a:srgbClr val="000054"/>
        </a:solidFill>
        <a:latin typeface="Arial" charset="0"/>
        <a:ea typeface="ＭＳ Ｐゴシック" charset="0"/>
        <a:cs typeface="+mn-cs"/>
      </a:defRPr>
    </a:lvl1pPr>
    <a:lvl2pPr marL="457200" algn="l" rtl="0" eaLnBrk="0" fontAlgn="base" hangingPunct="0">
      <a:spcBef>
        <a:spcPct val="0"/>
      </a:spcBef>
      <a:spcAft>
        <a:spcPct val="0"/>
      </a:spcAft>
      <a:defRPr sz="1300" kern="1200">
        <a:solidFill>
          <a:srgbClr val="000054"/>
        </a:solidFill>
        <a:latin typeface="Arial" charset="0"/>
        <a:ea typeface="ＭＳ Ｐゴシック" charset="0"/>
        <a:cs typeface="+mn-cs"/>
      </a:defRPr>
    </a:lvl2pPr>
    <a:lvl3pPr marL="914400" algn="l" rtl="0" eaLnBrk="0" fontAlgn="base" hangingPunct="0">
      <a:spcBef>
        <a:spcPct val="0"/>
      </a:spcBef>
      <a:spcAft>
        <a:spcPct val="0"/>
      </a:spcAft>
      <a:defRPr sz="1300" kern="1200">
        <a:solidFill>
          <a:srgbClr val="000054"/>
        </a:solidFill>
        <a:latin typeface="Arial" charset="0"/>
        <a:ea typeface="ＭＳ Ｐゴシック" charset="0"/>
        <a:cs typeface="+mn-cs"/>
      </a:defRPr>
    </a:lvl3pPr>
    <a:lvl4pPr marL="1371600" algn="l" rtl="0" eaLnBrk="0" fontAlgn="base" hangingPunct="0">
      <a:spcBef>
        <a:spcPct val="0"/>
      </a:spcBef>
      <a:spcAft>
        <a:spcPct val="0"/>
      </a:spcAft>
      <a:defRPr sz="1300" kern="1200">
        <a:solidFill>
          <a:srgbClr val="000054"/>
        </a:solidFill>
        <a:latin typeface="Arial" charset="0"/>
        <a:ea typeface="ＭＳ Ｐゴシック" charset="0"/>
        <a:cs typeface="+mn-cs"/>
      </a:defRPr>
    </a:lvl4pPr>
    <a:lvl5pPr marL="1828800" algn="l" rtl="0" eaLnBrk="0" fontAlgn="base" hangingPunct="0">
      <a:spcBef>
        <a:spcPct val="0"/>
      </a:spcBef>
      <a:spcAft>
        <a:spcPct val="0"/>
      </a:spcAft>
      <a:defRPr sz="1300" kern="1200">
        <a:solidFill>
          <a:srgbClr val="000054"/>
        </a:solidFill>
        <a:latin typeface="Arial" charset="0"/>
        <a:ea typeface="ＭＳ Ｐゴシック" charset="0"/>
        <a:cs typeface="+mn-cs"/>
      </a:defRPr>
    </a:lvl5pPr>
    <a:lvl6pPr marL="2286000" algn="l" defTabSz="457200" rtl="0" eaLnBrk="1" latinLnBrk="0" hangingPunct="1">
      <a:defRPr sz="1300" kern="1200">
        <a:solidFill>
          <a:srgbClr val="000054"/>
        </a:solidFill>
        <a:latin typeface="Arial" charset="0"/>
        <a:ea typeface="ＭＳ Ｐゴシック" charset="0"/>
        <a:cs typeface="+mn-cs"/>
      </a:defRPr>
    </a:lvl6pPr>
    <a:lvl7pPr marL="2743200" algn="l" defTabSz="457200" rtl="0" eaLnBrk="1" latinLnBrk="0" hangingPunct="1">
      <a:defRPr sz="1300" kern="1200">
        <a:solidFill>
          <a:srgbClr val="000054"/>
        </a:solidFill>
        <a:latin typeface="Arial" charset="0"/>
        <a:ea typeface="ＭＳ Ｐゴシック" charset="0"/>
        <a:cs typeface="+mn-cs"/>
      </a:defRPr>
    </a:lvl7pPr>
    <a:lvl8pPr marL="3200400" algn="l" defTabSz="457200" rtl="0" eaLnBrk="1" latinLnBrk="0" hangingPunct="1">
      <a:defRPr sz="1300" kern="1200">
        <a:solidFill>
          <a:srgbClr val="000054"/>
        </a:solidFill>
        <a:latin typeface="Arial" charset="0"/>
        <a:ea typeface="ＭＳ Ｐゴシック" charset="0"/>
        <a:cs typeface="+mn-cs"/>
      </a:defRPr>
    </a:lvl8pPr>
    <a:lvl9pPr marL="3657600" algn="l" defTabSz="457200" rtl="0" eaLnBrk="1" latinLnBrk="0" hangingPunct="1">
      <a:defRPr sz="1300" kern="1200">
        <a:solidFill>
          <a:srgbClr val="000054"/>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EE0B8"/>
    <a:srgbClr val="F3D685"/>
    <a:srgbClr val="F2DD86"/>
    <a:srgbClr val="F17157"/>
    <a:srgbClr val="F3826B"/>
    <a:srgbClr val="0D1793"/>
    <a:srgbClr val="070C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305" autoAdjust="0"/>
  </p:normalViewPr>
  <p:slideViewPr>
    <p:cSldViewPr>
      <p:cViewPr varScale="1">
        <p:scale>
          <a:sx n="142" d="100"/>
          <a:sy n="142" d="100"/>
        </p:scale>
        <p:origin x="-1192" y="-96"/>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66" d="100"/>
        <a:sy n="66" d="100"/>
      </p:scale>
      <p:origin x="0" y="0"/>
    </p:cViewPr>
  </p:sorterViewPr>
  <p:notesViewPr>
    <p:cSldViewPr>
      <p:cViewPr>
        <p:scale>
          <a:sx n="92" d="100"/>
          <a:sy n="92" d="100"/>
        </p:scale>
        <p:origin x="-3690"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67050" cy="468313"/>
          </a:xfrm>
          <a:prstGeom prst="rect">
            <a:avLst/>
          </a:prstGeom>
          <a:noFill/>
          <a:ln>
            <a:noFill/>
          </a:ln>
          <a:effectLst/>
          <a:extLst/>
        </p:spPr>
        <p:txBody>
          <a:bodyPr vert="horz" wrap="square" lIns="93918" tIns="46958" rIns="93918" bIns="46958" numCol="1" anchor="t"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a:p>
        </p:txBody>
      </p:sp>
      <p:sp>
        <p:nvSpPr>
          <p:cNvPr id="8195" name="Rectangle 3"/>
          <p:cNvSpPr>
            <a:spLocks noGrp="1" noChangeArrowheads="1"/>
          </p:cNvSpPr>
          <p:nvPr>
            <p:ph type="dt" sz="quarter" idx="1"/>
          </p:nvPr>
        </p:nvSpPr>
        <p:spPr bwMode="auto">
          <a:xfrm>
            <a:off x="4010025" y="0"/>
            <a:ext cx="3067050" cy="468313"/>
          </a:xfrm>
          <a:prstGeom prst="rect">
            <a:avLst/>
          </a:prstGeom>
          <a:noFill/>
          <a:ln>
            <a:noFill/>
          </a:ln>
          <a:effectLst/>
          <a:extLst/>
        </p:spPr>
        <p:txBody>
          <a:bodyPr vert="horz" wrap="square" lIns="93918" tIns="46958" rIns="93918" bIns="46958" numCol="1" anchor="t" anchorCtr="0" compatLnSpc="1">
            <a:prstTxWarp prst="textNoShape">
              <a:avLst/>
            </a:prstTxWarp>
          </a:bodyPr>
          <a:lstStyle>
            <a:lvl1pPr algn="r">
              <a:defRPr sz="1200">
                <a:latin typeface="Arial" panose="020B0604020202020204" pitchFamily="34" charset="0"/>
                <a:ea typeface="+mn-ea"/>
              </a:defRPr>
            </a:lvl1pPr>
          </a:lstStyle>
          <a:p>
            <a:pPr>
              <a:defRPr/>
            </a:pPr>
            <a:endParaRPr lang="en-US" altLang="en-US"/>
          </a:p>
        </p:txBody>
      </p:sp>
      <p:sp>
        <p:nvSpPr>
          <p:cNvPr id="8196" name="Rectangle 4"/>
          <p:cNvSpPr>
            <a:spLocks noGrp="1" noChangeArrowheads="1"/>
          </p:cNvSpPr>
          <p:nvPr>
            <p:ph type="ftr" sz="quarter" idx="2"/>
          </p:nvPr>
        </p:nvSpPr>
        <p:spPr bwMode="auto">
          <a:xfrm>
            <a:off x="0" y="8894763"/>
            <a:ext cx="3067050" cy="468312"/>
          </a:xfrm>
          <a:prstGeom prst="rect">
            <a:avLst/>
          </a:prstGeom>
          <a:noFill/>
          <a:ln>
            <a:noFill/>
          </a:ln>
          <a:effectLst/>
          <a:extLst/>
        </p:spPr>
        <p:txBody>
          <a:bodyPr vert="horz" wrap="square" lIns="93918" tIns="46958" rIns="93918" bIns="46958" numCol="1" anchor="b"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a:p>
        </p:txBody>
      </p:sp>
      <p:sp>
        <p:nvSpPr>
          <p:cNvPr id="8197" name="Rectangle 5"/>
          <p:cNvSpPr>
            <a:spLocks noGrp="1" noChangeArrowheads="1"/>
          </p:cNvSpPr>
          <p:nvPr>
            <p:ph type="sldNum" sz="quarter" idx="3"/>
          </p:nvPr>
        </p:nvSpPr>
        <p:spPr bwMode="auto">
          <a:xfrm>
            <a:off x="4010025" y="8894763"/>
            <a:ext cx="3067050" cy="468312"/>
          </a:xfrm>
          <a:prstGeom prst="rect">
            <a:avLst/>
          </a:prstGeom>
          <a:noFill/>
          <a:ln>
            <a:noFill/>
          </a:ln>
          <a:effectLst/>
          <a:extLst/>
        </p:spPr>
        <p:txBody>
          <a:bodyPr vert="horz" wrap="square" lIns="93918" tIns="46958" rIns="93918" bIns="46958" numCol="1" anchor="b" anchorCtr="0" compatLnSpc="1">
            <a:prstTxWarp prst="textNoShape">
              <a:avLst/>
            </a:prstTxWarp>
          </a:bodyPr>
          <a:lstStyle>
            <a:lvl1pPr algn="r">
              <a:defRPr sz="1200"/>
            </a:lvl1pPr>
          </a:lstStyle>
          <a:p>
            <a:fld id="{9739300C-B9A8-C24C-925B-531DBE027FC4}" type="slidenum">
              <a:rPr lang="en-US"/>
              <a:pPr/>
              <a:t>‹#›</a:t>
            </a:fld>
            <a:endParaRPr lang="en-US"/>
          </a:p>
        </p:txBody>
      </p:sp>
    </p:spTree>
    <p:extLst>
      <p:ext uri="{BB962C8B-B14F-4D97-AF65-F5344CB8AC3E}">
        <p14:creationId xmlns:p14="http://schemas.microsoft.com/office/powerpoint/2010/main" val="249531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67050" cy="468313"/>
          </a:xfrm>
          <a:prstGeom prst="rect">
            <a:avLst/>
          </a:prstGeom>
          <a:noFill/>
          <a:ln>
            <a:noFill/>
          </a:ln>
          <a:effectLst/>
          <a:extLst/>
        </p:spPr>
        <p:txBody>
          <a:bodyPr vert="horz" wrap="square" lIns="93918" tIns="46958" rIns="93918" bIns="46958" numCol="1" anchor="t"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a:p>
        </p:txBody>
      </p:sp>
      <p:sp>
        <p:nvSpPr>
          <p:cNvPr id="9219" name="Rectangle 3"/>
          <p:cNvSpPr>
            <a:spLocks noGrp="1" noChangeArrowheads="1"/>
          </p:cNvSpPr>
          <p:nvPr>
            <p:ph type="dt" idx="1"/>
          </p:nvPr>
        </p:nvSpPr>
        <p:spPr bwMode="auto">
          <a:xfrm>
            <a:off x="4010025" y="0"/>
            <a:ext cx="3067050" cy="468313"/>
          </a:xfrm>
          <a:prstGeom prst="rect">
            <a:avLst/>
          </a:prstGeom>
          <a:noFill/>
          <a:ln>
            <a:noFill/>
          </a:ln>
          <a:effectLst/>
          <a:extLst/>
        </p:spPr>
        <p:txBody>
          <a:bodyPr vert="horz" wrap="square" lIns="93918" tIns="46958" rIns="93918" bIns="46958" numCol="1" anchor="t" anchorCtr="0" compatLnSpc="1">
            <a:prstTxWarp prst="textNoShape">
              <a:avLst/>
            </a:prstTxWarp>
          </a:bodyPr>
          <a:lstStyle>
            <a:lvl1pPr algn="r">
              <a:defRPr sz="1200">
                <a:latin typeface="Arial" panose="020B0604020202020204" pitchFamily="34" charset="0"/>
                <a:ea typeface="+mn-ea"/>
              </a:defRPr>
            </a:lvl1pPr>
          </a:lstStyle>
          <a:p>
            <a:pPr>
              <a:defRPr/>
            </a:pPr>
            <a:endParaRPr lang="en-US" altLang="en-US"/>
          </a:p>
        </p:txBody>
      </p:sp>
      <p:sp>
        <p:nvSpPr>
          <p:cNvPr id="60420"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21" name="Rectangle 5"/>
          <p:cNvSpPr>
            <a:spLocks noGrp="1" noChangeArrowheads="1"/>
          </p:cNvSpPr>
          <p:nvPr>
            <p:ph type="body" sz="quarter" idx="3"/>
          </p:nvPr>
        </p:nvSpPr>
        <p:spPr bwMode="auto">
          <a:xfrm>
            <a:off x="944563" y="4448175"/>
            <a:ext cx="5187950" cy="4213225"/>
          </a:xfrm>
          <a:prstGeom prst="rect">
            <a:avLst/>
          </a:prstGeom>
          <a:noFill/>
          <a:ln>
            <a:noFill/>
          </a:ln>
          <a:effectLst/>
          <a:extLst/>
        </p:spPr>
        <p:txBody>
          <a:bodyPr vert="horz" wrap="square" lIns="93918" tIns="46958" rIns="93918" bIns="4695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222" name="Rectangle 6"/>
          <p:cNvSpPr>
            <a:spLocks noGrp="1" noChangeArrowheads="1"/>
          </p:cNvSpPr>
          <p:nvPr>
            <p:ph type="ftr" sz="quarter" idx="4"/>
          </p:nvPr>
        </p:nvSpPr>
        <p:spPr bwMode="auto">
          <a:xfrm>
            <a:off x="0" y="8894763"/>
            <a:ext cx="3067050" cy="468312"/>
          </a:xfrm>
          <a:prstGeom prst="rect">
            <a:avLst/>
          </a:prstGeom>
          <a:noFill/>
          <a:ln>
            <a:noFill/>
          </a:ln>
          <a:effectLst/>
          <a:extLst/>
        </p:spPr>
        <p:txBody>
          <a:bodyPr vert="horz" wrap="square" lIns="93918" tIns="46958" rIns="93918" bIns="46958" numCol="1" anchor="b"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a:p>
        </p:txBody>
      </p:sp>
      <p:sp>
        <p:nvSpPr>
          <p:cNvPr id="9223" name="Rectangle 7"/>
          <p:cNvSpPr>
            <a:spLocks noGrp="1" noChangeArrowheads="1"/>
          </p:cNvSpPr>
          <p:nvPr>
            <p:ph type="sldNum" sz="quarter" idx="5"/>
          </p:nvPr>
        </p:nvSpPr>
        <p:spPr bwMode="auto">
          <a:xfrm>
            <a:off x="4010025" y="8894763"/>
            <a:ext cx="3067050" cy="468312"/>
          </a:xfrm>
          <a:prstGeom prst="rect">
            <a:avLst/>
          </a:prstGeom>
          <a:noFill/>
          <a:ln>
            <a:noFill/>
          </a:ln>
          <a:effectLst/>
          <a:extLst/>
        </p:spPr>
        <p:txBody>
          <a:bodyPr vert="horz" wrap="square" lIns="93918" tIns="46958" rIns="93918" bIns="46958" numCol="1" anchor="b" anchorCtr="0" compatLnSpc="1">
            <a:prstTxWarp prst="textNoShape">
              <a:avLst/>
            </a:prstTxWarp>
          </a:bodyPr>
          <a:lstStyle>
            <a:lvl1pPr algn="r">
              <a:defRPr sz="1200"/>
            </a:lvl1pPr>
          </a:lstStyle>
          <a:p>
            <a:fld id="{F68FC06D-D4C4-EE49-8FB9-DA6D936121CC}" type="slidenum">
              <a:rPr lang="en-US"/>
              <a:pPr/>
              <a:t>‹#›</a:t>
            </a:fld>
            <a:endParaRPr lang="en-US"/>
          </a:p>
        </p:txBody>
      </p:sp>
    </p:spTree>
    <p:extLst>
      <p:ext uri="{BB962C8B-B14F-4D97-AF65-F5344CB8AC3E}">
        <p14:creationId xmlns:p14="http://schemas.microsoft.com/office/powerpoint/2010/main" val="2358418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Presenter</a:t>
            </a:r>
          </a:p>
          <a:p>
            <a:r>
              <a:rPr lang="en-US">
                <a:latin typeface="Times" charset="0"/>
              </a:rPr>
              <a:t>2017-03-17 15:36:52</a:t>
            </a:r>
          </a:p>
          <a:p>
            <a:r>
              <a:rPr lang="en-US">
                <a:latin typeface="Times" charset="0"/>
              </a:rPr>
              <a:t>--------------------------------------------</a:t>
            </a:r>
          </a:p>
          <a:p>
            <a:r>
              <a:rPr lang="en-US">
                <a:latin typeface="Times" charset="0"/>
              </a:rPr>
              <a:t>Good Morning everyone, I am Veronica Aguila, director of the English Learner Support Division at the CA Department of Education.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615950" y="4448175"/>
            <a:ext cx="5922963"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How can an LEA determine if materials are core?</a:t>
            </a:r>
          </a:p>
          <a:p>
            <a:pPr defTabSz="922338"/>
            <a:r>
              <a:rPr lang="en-US" sz="1300">
                <a:solidFill>
                  <a:srgbClr val="000000"/>
                </a:solidFill>
                <a:latin typeface="Arial" charset="0"/>
                <a:cs typeface="Arial" charset="0"/>
              </a:rPr>
              <a:t>- All core materials are defined by the LEA. Core materials are those that students use on a regular basis and are sufficient for complete instruction. Without these core pieces, learning is incomplete.</a:t>
            </a:r>
          </a:p>
          <a:p>
            <a:pPr defTabSz="922338"/>
            <a:r>
              <a:rPr lang="en-US" sz="1300">
                <a:solidFill>
                  <a:srgbClr val="000000"/>
                </a:solidFill>
                <a:latin typeface="Arial" charset="0"/>
                <a:cs typeface="Arial" charset="0"/>
              </a:rPr>
              <a:t>- Supplemental materials are defined by the LEA and are additions that go beyond the core. They are used as needed to accelerate, remedy, or add to the core. Instruction without these materials does not prohibit student advancement.</a:t>
            </a:r>
          </a:p>
          <a:p>
            <a:pPr defTabSz="922338"/>
            <a:r>
              <a:rPr lang="en-US" sz="1300">
                <a:solidFill>
                  <a:srgbClr val="000000"/>
                </a:solidFill>
                <a:latin typeface="Arial" charset="0"/>
                <a:cs typeface="Arial" charset="0"/>
              </a:rPr>
              <a:t>-Supplemental materials purchased with Title III funds can only be used with ELs for the purposes and conditions of Title III. These materials are defined in the Title III Transitional plan and learning is not dependent only on these materials.</a:t>
            </a:r>
          </a:p>
          <a:p>
            <a:pPr defTabSz="922338"/>
            <a:endParaRPr lang="en-US" sz="1300">
              <a:solidFill>
                <a:srgbClr val="000000"/>
              </a:solidFill>
              <a:latin typeface="Arial" charset="0"/>
              <a:cs typeface="Arial" charset="0"/>
            </a:endParaRPr>
          </a:p>
          <a:p>
            <a:pPr defTabSz="922338"/>
            <a:r>
              <a:rPr lang="en-US" b="1">
                <a:latin typeface="Arial" charset="0"/>
                <a:cs typeface="Arial" charset="0"/>
              </a:rPr>
              <a:t>[DISCUSS: Now that we have reviewed what core and supplemental materials are, let’s brainstorm some examples of “braiding”. That term has been used lately in regards to funding. What does that mean? Is it any different than what we have been referring to as “delineation of activities?]</a:t>
            </a:r>
          </a:p>
          <a:p>
            <a:pPr defTabSz="922338"/>
            <a:endParaRPr lang="en-US">
              <a:solidFill>
                <a:srgbClr val="000000"/>
              </a:solidFill>
              <a:latin typeface="Times" charset="0"/>
            </a:endParaRPr>
          </a:p>
          <a:p>
            <a:pPr defTabSz="922338"/>
            <a:endParaRPr lang="en-US">
              <a:latin typeface="Times"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29CCFD3D-E2FE-744A-B13C-61A42B2E8921}"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The recommendation is to use data the district uses to determine whether the student should be reclassified. </a:t>
            </a: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6EFFD167-E00E-4C4F-A773-F35C7D07FDC0}" type="slidenum">
              <a:rPr lang="en-US" sz="1200"/>
              <a:pPr/>
              <a:t>18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a:latin typeface="Arial" charset="0"/>
                <a:cs typeface="Arial" charset="0"/>
              </a:rPr>
              <a:t>Now let’s talk about the nine authorized EL subgrantee activities</a:t>
            </a:r>
            <a:r>
              <a:rPr lang="en-US">
                <a:latin typeface="Times" charset="0"/>
              </a:rPr>
              <a:t>. </a:t>
            </a:r>
            <a:r>
              <a:rPr lang="en-US" sz="1300">
                <a:latin typeface="Arial" charset="0"/>
                <a:cs typeface="Arial" charset="0"/>
              </a:rPr>
              <a:t>You can find them on the blue handout for US Code 6825 in part (d). </a:t>
            </a:r>
          </a:p>
          <a:p>
            <a:r>
              <a:rPr lang="en-US" sz="1300">
                <a:latin typeface="Arial" charset="0"/>
                <a:cs typeface="Arial" charset="0"/>
              </a:rPr>
              <a:t>Take a minute to quickly review and then find a partner. Once you find a partner, take a red “authorized activity” card from the table and begin discussing examples or AHA!s.</a:t>
            </a:r>
          </a:p>
          <a:p>
            <a:endParaRPr lang="en-US" sz="1300">
              <a:latin typeface="Arial" charset="0"/>
              <a:cs typeface="Arial" charset="0"/>
            </a:endParaRPr>
          </a:p>
          <a:p>
            <a:r>
              <a:rPr lang="en-US" sz="1300" b="1">
                <a:latin typeface="Arial" charset="0"/>
                <a:cs typeface="Arial" charset="0"/>
              </a:rPr>
              <a:t>[DISCUSS: Now we will share our discussions with the group, starting with the first authorized activity listed: </a:t>
            </a:r>
            <a:r>
              <a:rPr lang="en-US" sz="1300" b="1" i="1">
                <a:latin typeface="Arial" charset="0"/>
                <a:cs typeface="Arial" charset="0"/>
              </a:rPr>
              <a:t>Upgrading program objectives and effective instructional strategies</a:t>
            </a:r>
            <a:r>
              <a:rPr lang="en-US" sz="1300" b="1">
                <a:latin typeface="Arial" charset="0"/>
                <a:cs typeface="Arial" charset="0"/>
              </a:rPr>
              <a:t>]</a:t>
            </a:r>
          </a:p>
          <a:p>
            <a:endParaRPr lang="en-US" sz="1300">
              <a:latin typeface="Arial" charset="0"/>
              <a:cs typeface="Arial" charset="0"/>
            </a:endParaRPr>
          </a:p>
          <a:p>
            <a:endParaRPr lang="en-US" sz="1300">
              <a:latin typeface="Arial" charset="0"/>
              <a:cs typeface="Arial" charset="0"/>
            </a:endParaRP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70D13BD3-E5A1-144E-BD9C-2D6C60FA2145}" type="slidenum">
              <a:rPr lang="en-US" sz="1200"/>
              <a:pP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384175" y="4297363"/>
            <a:ext cx="6384925" cy="468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As reported in the ESSA Update #7 letter released by the California Department of Education (CDE) on February 9, 2017, a State Educational Agency (SEA) may choose not to collect local educational agency (LEA) plans prior to awarding FY 2017 funds for the 2017–18 school year so long as the SEA collects assurances. The CDE has elected not to collect LEA plans for funding purposes during the 2017–18 school year and the assurances will be collected via the Consolidated Application and Reporting System (CARS). You can find a copy of this letter in your folders.</a:t>
            </a:r>
          </a:p>
          <a:p>
            <a:pPr defTabSz="922338"/>
            <a:endParaRPr lang="en-US" sz="1300">
              <a:solidFill>
                <a:srgbClr val="000000"/>
              </a:solidFill>
              <a:latin typeface="Arial" charset="0"/>
              <a:cs typeface="Arial" charset="0"/>
            </a:endParaRPr>
          </a:p>
          <a:p>
            <a:pPr defTabSz="922338"/>
            <a:r>
              <a:rPr lang="en-US" sz="1300" b="1">
                <a:solidFill>
                  <a:srgbClr val="000000"/>
                </a:solidFill>
                <a:latin typeface="Arial" charset="0"/>
                <a:cs typeface="Arial" charset="0"/>
              </a:rPr>
              <a:t>[STOP &amp; DISCUSS: What are the implications of this to our work? What does this mean to you if you are reviewing a school? What might you see in the field? Let’s take out our Title III Template Chart.]</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The update also stated that LEAs are responsible for keeping their LEA plans updated and available upon request. The Title III Transition template is an optional tool for LEAs to use while fulfilling this responsibility. The Title III LEA plan may be requested during the Federal Program Monitoring review process. </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This gives us a great opportunity to further develop our understanding of authorized uses of Title III funds based on ESSA so that we can in turn impart that knowledge to our LEAs.</a:t>
            </a:r>
          </a:p>
          <a:p>
            <a:pPr defTabSz="922338"/>
            <a:endParaRPr lang="en-US">
              <a:solidFill>
                <a:srgbClr val="000000"/>
              </a:solidFill>
              <a:latin typeface="Arial" charset="0"/>
              <a:cs typeface="Arial"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6824C49C-4C2D-AF4F-BA9C-96DFD2F3C7EC}"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15950" y="4451350"/>
            <a:ext cx="5614988" cy="4451350"/>
          </a:xfrm>
        </p:spPr>
        <p:txBody>
          <a:bodyPr>
            <a:normAutofit lnSpcReduction="10000"/>
          </a:bodyPr>
          <a:lstStyle/>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Here is our first scenario:</a:t>
            </a:r>
          </a:p>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READ</a:t>
            </a:r>
          </a:p>
          <a:p>
            <a:pPr defTabSz="924665">
              <a:defRPr/>
            </a:pPr>
            <a:endParaRPr lang="en-US" altLang="en-US" sz="1300" dirty="0">
              <a:solidFill>
                <a:srgbClr val="000000"/>
              </a:solidFill>
              <a:latin typeface="Arial" panose="020B0604020202020204" pitchFamily="34" charset="0"/>
              <a:ea typeface="+mn-ea"/>
              <a:cs typeface="Arial" panose="020B0604020202020204" pitchFamily="34" charset="0"/>
            </a:endParaRPr>
          </a:p>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Now, please hold your thumbs up to select A, True, if you think this is an authorized use of Title III funds and thumbs down for B, False if you think it is not. </a:t>
            </a:r>
          </a:p>
          <a:p>
            <a:pPr defTabSz="924665">
              <a:defRPr/>
            </a:pPr>
            <a:endParaRPr lang="en-US" altLang="en-US" sz="1300" dirty="0">
              <a:solidFill>
                <a:srgbClr val="000000"/>
              </a:solidFill>
              <a:latin typeface="Arial" panose="020B0604020202020204" pitchFamily="34" charset="0"/>
              <a:ea typeface="+mn-ea"/>
              <a:cs typeface="Arial" panose="020B0604020202020204" pitchFamily="34" charset="0"/>
            </a:endParaRPr>
          </a:p>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HOLD FOR DATA</a:t>
            </a:r>
          </a:p>
          <a:p>
            <a:pPr defTabSz="924665">
              <a:defRPr/>
            </a:pPr>
            <a:endParaRPr lang="en-US" altLang="en-US" sz="1300" dirty="0">
              <a:solidFill>
                <a:srgbClr val="000000"/>
              </a:solidFill>
              <a:latin typeface="Arial" panose="020B0604020202020204" pitchFamily="34" charset="0"/>
              <a:ea typeface="+mn-ea"/>
              <a:cs typeface="Arial" panose="020B0604020202020204" pitchFamily="34" charset="0"/>
            </a:endParaRPr>
          </a:p>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Most of us thought it was authorized.  Did anyone think differently? Would you like to share your thoughts?</a:t>
            </a:r>
          </a:p>
          <a:p>
            <a:pPr defTabSz="924665">
              <a:defRPr/>
            </a:pPr>
            <a:endParaRPr lang="en-US" altLang="en-US" sz="1300" dirty="0">
              <a:solidFill>
                <a:srgbClr val="000000"/>
              </a:solidFill>
              <a:latin typeface="Arial" panose="020B0604020202020204" pitchFamily="34" charset="0"/>
              <a:ea typeface="+mn-ea"/>
              <a:cs typeface="Arial" panose="020B0604020202020204" pitchFamily="34" charset="0"/>
            </a:endParaRPr>
          </a:p>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DISCUSS</a:t>
            </a:r>
          </a:p>
          <a:p>
            <a:pPr defTabSz="924665">
              <a:defRPr/>
            </a:pPr>
            <a:endParaRPr lang="en-US" altLang="en-US" sz="1300" dirty="0">
              <a:solidFill>
                <a:srgbClr val="000000"/>
              </a:solidFill>
              <a:latin typeface="Arial" panose="020B0604020202020204" pitchFamily="34" charset="0"/>
              <a:ea typeface="+mn-ea"/>
              <a:cs typeface="Arial" panose="020B0604020202020204" pitchFamily="34" charset="0"/>
            </a:endParaRPr>
          </a:p>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Yes, it is authorized if training is above and beyond any training required under State law or local professional development initiatives.</a:t>
            </a:r>
          </a:p>
          <a:p>
            <a:pPr defTabSz="924665">
              <a:defRPr/>
            </a:pPr>
            <a:r>
              <a:rPr lang="en-US" altLang="en-US" sz="1300" dirty="0">
                <a:solidFill>
                  <a:srgbClr val="000000"/>
                </a:solidFill>
                <a:latin typeface="Arial" panose="020B0604020202020204" pitchFamily="34" charset="0"/>
                <a:ea typeface="+mn-ea"/>
                <a:cs typeface="Arial" panose="020B0604020202020204" pitchFamily="34" charset="0"/>
              </a:rPr>
              <a:t>For example, if an LEA provides training on Common Core Standards, it should also provide training on ELD Standards using the same funding source. But if they supplement that with something beyond or different from that, then Title III funds might be used.</a:t>
            </a:r>
          </a:p>
          <a:p>
            <a:pPr>
              <a:defRPr/>
            </a:pPr>
            <a:endParaRPr lang="en-US" dirty="0">
              <a:latin typeface="Arial" panose="020B0604020202020204" pitchFamily="34" charset="0"/>
              <a:ea typeface="+mn-ea"/>
              <a:cs typeface="Arial" panose="020B0604020202020204" pitchFamily="34" charset="0"/>
            </a:endParaRP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FA2C971B-40D0-2B49-ABC4-62423BDBFE69}" type="slidenum">
              <a:rPr lang="en-US" sz="1200"/>
              <a:pP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07975" y="4297363"/>
            <a:ext cx="6538913" cy="4911725"/>
          </a:xfrm>
        </p:spPr>
        <p:txBody>
          <a:bodyPr>
            <a:normAutofit/>
          </a:bodyPr>
          <a:lstStyle/>
          <a:p>
            <a:pPr defTabSz="923925">
              <a:lnSpc>
                <a:spcPct val="90000"/>
              </a:lnSpc>
            </a:pPr>
            <a:r>
              <a:rPr lang="en-US" sz="1300">
                <a:solidFill>
                  <a:srgbClr val="000000"/>
                </a:solidFill>
                <a:latin typeface="Arial" charset="0"/>
                <a:cs typeface="Arial" charset="0"/>
              </a:rPr>
              <a:t>Here is our second scenario:</a:t>
            </a:r>
          </a:p>
          <a:p>
            <a:pPr defTabSz="923925">
              <a:lnSpc>
                <a:spcPct val="90000"/>
              </a:lnSpc>
            </a:pPr>
            <a:r>
              <a:rPr lang="en-US" sz="1300">
                <a:solidFill>
                  <a:srgbClr val="000000"/>
                </a:solidFill>
                <a:latin typeface="Arial" charset="0"/>
                <a:cs typeface="Arial" charset="0"/>
              </a:rPr>
              <a:t>READ</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Now, please hold your thumbs up to select A, True, if you think this is an authorized use of Title III funds and thumbs down for B, False if you think it is not. </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HOLD FOR DATA</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Most of us thought it was authorized.  Did anyone think differently? Would you like to share your thoughts?</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DISCUSS</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Yes, it is authorized if the LEA can demonstrate that these programs are above and beyond what is provided for by the school, LEA, and State. This summer school would have to allow ELs to also participate in other summer school sessions offered in the programs for which they qualify, since ELs qualify for both Title I and Title III.</a:t>
            </a:r>
          </a:p>
          <a:p>
            <a:pPr defTabSz="923925">
              <a:lnSpc>
                <a:spcPct val="90000"/>
              </a:lnSpc>
            </a:pPr>
            <a:r>
              <a:rPr lang="en-US" sz="1300">
                <a:solidFill>
                  <a:srgbClr val="000000"/>
                </a:solidFill>
                <a:latin typeface="Arial" charset="0"/>
                <a:cs typeface="Arial" charset="0"/>
              </a:rPr>
              <a:t>For example, the LEA offers a Title I funded two-week summer school session from 9:00 a.m.–noon. ELs receive an English Language Development summer school session from 1:00–2:00 p.m. These students must be allowed to attend the Title I funded summer school as well and should not have to choose or be excluded from the Title I offering.</a:t>
            </a:r>
          </a:p>
          <a:p>
            <a:pPr defTabSz="923925">
              <a:lnSpc>
                <a:spcPct val="90000"/>
              </a:lnSpc>
            </a:pPr>
            <a:endParaRPr lang="en-US" sz="1100">
              <a:latin typeface="Times" charset="0"/>
            </a:endParaRPr>
          </a:p>
        </p:txBody>
      </p:sp>
      <p:sp>
        <p:nvSpPr>
          <p:cNvPr id="81924" name="Slide Number Placeholder 3"/>
          <p:cNvSpPr>
            <a:spLocks noGrp="1"/>
          </p:cNvSpPr>
          <p:nvPr>
            <p:ph type="sldNum" sz="quarter" idx="5"/>
          </p:nvPr>
        </p:nvSpPr>
        <p:spPr>
          <a:xfrm>
            <a:off x="6307138" y="8894763"/>
            <a:ext cx="769937"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874101FA-08F9-9A49-AB9C-025B9F1F4B6A}" type="slidenum">
              <a:rPr lang="en-US" sz="1200"/>
              <a:pPr/>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538163" y="4448175"/>
            <a:ext cx="5922962" cy="4684713"/>
          </a:xfrm>
        </p:spPr>
        <p:txBody>
          <a:bodyPr>
            <a:normAutofit/>
          </a:bodyPr>
          <a:lstStyle/>
          <a:p>
            <a:pPr defTabSz="923925">
              <a:lnSpc>
                <a:spcPct val="90000"/>
              </a:lnSpc>
            </a:pPr>
            <a:r>
              <a:rPr lang="en-US" sz="1300">
                <a:solidFill>
                  <a:srgbClr val="000000"/>
                </a:solidFill>
                <a:latin typeface="Arial" charset="0"/>
                <a:cs typeface="Arial" charset="0"/>
              </a:rPr>
              <a:t>Here is our next scenario:</a:t>
            </a:r>
          </a:p>
          <a:p>
            <a:pPr defTabSz="923925">
              <a:lnSpc>
                <a:spcPct val="90000"/>
              </a:lnSpc>
            </a:pPr>
            <a:r>
              <a:rPr lang="en-US" sz="1300">
                <a:solidFill>
                  <a:srgbClr val="000000"/>
                </a:solidFill>
                <a:latin typeface="Arial" charset="0"/>
                <a:cs typeface="Arial" charset="0"/>
              </a:rPr>
              <a:t>READ</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Now, please hold your thumbs up to select A, True, if you think this is an authorized use of Title III funds and thumbs down for B, False if you think it is not. </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HOLD FOR DATA</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Most of us thought it was not authorized.  Did anyone think differently? Would you like to share your thoughts?</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DISCUSS</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No, it is not authorized. The LEA is responsible to provide the core educational program for all students as basic civil rights law requires.</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b="1">
                <a:solidFill>
                  <a:srgbClr val="000000"/>
                </a:solidFill>
                <a:latin typeface="Arial" charset="0"/>
                <a:cs typeface="Arial" charset="0"/>
              </a:rPr>
              <a:t>Note</a:t>
            </a:r>
            <a:r>
              <a:rPr lang="en-US" sz="1300">
                <a:solidFill>
                  <a:srgbClr val="000000"/>
                </a:solidFill>
                <a:latin typeface="Arial" charset="0"/>
                <a:cs typeface="Arial" charset="0"/>
              </a:rPr>
              <a:t>: In the scenario above, if two sets of books per subject were to be used in a classroom, one English set and one Spanish set, a textbook in one language could be core and the other could be supplemental. However, this might not apply in the case of a dual language program.</a:t>
            </a:r>
          </a:p>
          <a:p>
            <a:pPr defTabSz="923925">
              <a:lnSpc>
                <a:spcPct val="90000"/>
              </a:lnSpc>
            </a:pPr>
            <a:endParaRPr lang="en-US" sz="1300">
              <a:solidFill>
                <a:srgbClr val="000000"/>
              </a:solidFill>
              <a:latin typeface="Arial" charset="0"/>
              <a:cs typeface="Arial" charset="0"/>
            </a:endParaRPr>
          </a:p>
          <a:p>
            <a:pPr defTabSz="923925">
              <a:lnSpc>
                <a:spcPct val="90000"/>
              </a:lnSpc>
            </a:pPr>
            <a:endParaRPr lang="en-US" sz="1100">
              <a:solidFill>
                <a:srgbClr val="000000"/>
              </a:solidFill>
              <a:latin typeface="Times" charset="0"/>
            </a:endParaRPr>
          </a:p>
          <a:p>
            <a:pPr defTabSz="923925">
              <a:lnSpc>
                <a:spcPct val="90000"/>
              </a:lnSpc>
            </a:pPr>
            <a:endParaRPr lang="en-US" sz="1100">
              <a:solidFill>
                <a:srgbClr val="000000"/>
              </a:solidFill>
              <a:latin typeface="Times" charset="0"/>
            </a:endParaRPr>
          </a:p>
          <a:p>
            <a:pPr defTabSz="923925">
              <a:lnSpc>
                <a:spcPct val="90000"/>
              </a:lnSpc>
            </a:pPr>
            <a:endParaRPr lang="en-US" sz="1100">
              <a:latin typeface="Times" charset="0"/>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2D67B204-25C8-544F-AD2A-914FEC60906E}" type="slidenum">
              <a:rPr lang="en-US" sz="1200"/>
              <a:pPr/>
              <a:t>25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461963" y="4448175"/>
            <a:ext cx="6076950"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Here is our next scenario:</a:t>
            </a:r>
          </a:p>
          <a:p>
            <a:pPr defTabSz="922338"/>
            <a:r>
              <a:rPr lang="en-US" sz="1300">
                <a:solidFill>
                  <a:srgbClr val="000000"/>
                </a:solidFill>
                <a:latin typeface="Arial" charset="0"/>
                <a:cs typeface="Arial" charset="0"/>
              </a:rPr>
              <a:t>READ</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Again, please hold your thumbs up to select A, True, if you think this is an authorized use of Title III funds and thumbs down for B, False if you think it is not. </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HOLD FOR DATA</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Most of us thought it was authorized.  Did anyone think differently? Would you like to share your thoughts?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DISCUSS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Yes it is authorized, if the LEA can demonstrate that the textbooks are supplemental in nature.</a:t>
            </a:r>
          </a:p>
          <a:p>
            <a:pPr defTabSz="922338"/>
            <a:endParaRPr lang="en-US">
              <a:solidFill>
                <a:srgbClr val="000000"/>
              </a:solidFill>
              <a:latin typeface="Arial" charset="0"/>
              <a:cs typeface="Arial" charset="0"/>
            </a:endParaRPr>
          </a:p>
          <a:p>
            <a:pPr defTabSz="922338"/>
            <a:endParaRPr lang="en-US">
              <a:latin typeface="Arial" charset="0"/>
              <a:cs typeface="Arial" charset="0"/>
            </a:endParaRP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1C24C2ED-78BE-A34D-BCA5-3B8C7391D5BF}" type="slidenum">
              <a:rPr lang="en-US" sz="1200"/>
              <a:pP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xfrm>
            <a:off x="384175" y="4448175"/>
            <a:ext cx="6230938" cy="4684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Here is our next scenario:</a:t>
            </a:r>
          </a:p>
          <a:p>
            <a:pPr defTabSz="922338"/>
            <a:r>
              <a:rPr lang="en-US" sz="1300">
                <a:solidFill>
                  <a:srgbClr val="000000"/>
                </a:solidFill>
                <a:latin typeface="Arial" charset="0"/>
                <a:cs typeface="Arial" charset="0"/>
              </a:rPr>
              <a:t>READ</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Please hold your thumbs up to select A, True, if you think this is an authorized use of Title III funds and thumbs down for B, False if you think it is not. </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HOLD FOR DATA</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Most of us thought it was not authorized.  Did anyone think differently? Would you like to share your thoughts?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DISCUSS</a:t>
            </a:r>
          </a:p>
          <a:p>
            <a:pPr defTabSz="922338"/>
            <a:r>
              <a:rPr lang="en-US" sz="1300">
                <a:solidFill>
                  <a:srgbClr val="000000"/>
                </a:solidFill>
                <a:latin typeface="Arial" charset="0"/>
                <a:cs typeface="Arial" charset="0"/>
              </a:rPr>
              <a:t>No, it is not authorized. The LEA is obligated to assess the English language proficiency of students identified when the Home Language Survey indicates a language other than English exists in the student’s experience. LEAs sign an assurance to do this. State and local funds are used to avoid supplanting.</a:t>
            </a:r>
          </a:p>
          <a:p>
            <a:pPr defTabSz="922338"/>
            <a:endParaRPr lang="en-US">
              <a:solidFill>
                <a:srgbClr val="000000"/>
              </a:solidFill>
              <a:latin typeface="Times" charset="0"/>
            </a:endParaRPr>
          </a:p>
          <a:p>
            <a:pPr defTabSz="922338"/>
            <a:endParaRPr lang="en-US">
              <a:latin typeface="Times" charset="0"/>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A69F4C3F-D939-CB4A-BE92-8A88C8D11FCD}" type="slidenum">
              <a:rPr lang="en-US" sz="1200"/>
              <a:pPr/>
              <a:t>27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307975" y="4375150"/>
            <a:ext cx="6384925" cy="483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Here is our next scenario:</a:t>
            </a:r>
          </a:p>
          <a:p>
            <a:pPr defTabSz="922338"/>
            <a:r>
              <a:rPr lang="en-US" sz="1300">
                <a:solidFill>
                  <a:srgbClr val="000000"/>
                </a:solidFill>
                <a:latin typeface="Arial" charset="0"/>
                <a:cs typeface="Arial" charset="0"/>
              </a:rPr>
              <a:t>READ</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Please hold your thumbs up to select A, True, if you think this is an authorized use of Title III funds and thumbs down for B, False if you think it is not. </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HOLD FOR DATA</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Most of us thought it was not authorized.  Did anyone think differently? Would you like to share your thoughts?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DISCUSS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No, it is not authorized. The LEA is obligated to assess the English language proficiency of students. However, if the LEA can demonstrate that this position has other duties that are supplemental, it may be authorized to utilize Title III funds for a portion of the coach’s salary to support duties unrelated to English language proficiency (ELP) assessment administration, but related to Title III as supplemental activities aligned with the purposes and goals of Title III.</a:t>
            </a:r>
          </a:p>
          <a:p>
            <a:pPr defTabSz="922338"/>
            <a:endParaRPr lang="en-US">
              <a:solidFill>
                <a:srgbClr val="000000"/>
              </a:solidFill>
              <a:latin typeface="Arial" charset="0"/>
              <a:cs typeface="Arial" charset="0"/>
            </a:endParaRPr>
          </a:p>
          <a:p>
            <a:pPr defTabSz="922338"/>
            <a:endParaRPr lang="en-US">
              <a:latin typeface="Arial" charset="0"/>
              <a:cs typeface="Arial" charset="0"/>
            </a:endParaRP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DB0F7089-2306-C34F-9210-01ABB9ABC2CC}" type="slidenum">
              <a:rPr lang="en-US" sz="1200"/>
              <a:pPr/>
              <a:t>28</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07975" y="4448175"/>
            <a:ext cx="6230938" cy="4608513"/>
          </a:xfrm>
        </p:spPr>
        <p:txBody>
          <a:bodyPr>
            <a:normAutofit/>
          </a:bodyPr>
          <a:lstStyle/>
          <a:p>
            <a:pPr defTabSz="923925">
              <a:lnSpc>
                <a:spcPct val="90000"/>
              </a:lnSpc>
            </a:pPr>
            <a:r>
              <a:rPr lang="en-US" sz="1300">
                <a:solidFill>
                  <a:srgbClr val="000000"/>
                </a:solidFill>
                <a:latin typeface="Arial" charset="0"/>
                <a:cs typeface="Arial" charset="0"/>
              </a:rPr>
              <a:t>Here is our next scenario:</a:t>
            </a:r>
          </a:p>
          <a:p>
            <a:pPr defTabSz="923925">
              <a:lnSpc>
                <a:spcPct val="90000"/>
              </a:lnSpc>
            </a:pPr>
            <a:r>
              <a:rPr lang="en-US" sz="1300">
                <a:solidFill>
                  <a:srgbClr val="000000"/>
                </a:solidFill>
                <a:latin typeface="Arial" charset="0"/>
                <a:cs typeface="Arial" charset="0"/>
              </a:rPr>
              <a:t>READ</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Please hold your thumbs up to select A, True, if you think this is an authorized use of Title III funds and thumbs down for B, False if you think it is not. </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HOLD FOR DATA</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Most of us thought it was not authorized.  Did anyone think differently? Would you like to share your thoughts?</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DISCUSS</a:t>
            </a:r>
          </a:p>
          <a:p>
            <a:pPr defTabSz="923925">
              <a:lnSpc>
                <a:spcPct val="90000"/>
              </a:lnSpc>
            </a:pPr>
            <a:endParaRPr lang="en-US" sz="1300">
              <a:solidFill>
                <a:srgbClr val="000000"/>
              </a:solidFill>
              <a:latin typeface="Arial" charset="0"/>
              <a:cs typeface="Arial" charset="0"/>
            </a:endParaRPr>
          </a:p>
          <a:p>
            <a:pPr defTabSz="923925">
              <a:lnSpc>
                <a:spcPct val="90000"/>
              </a:lnSpc>
            </a:pPr>
            <a:r>
              <a:rPr lang="en-US" sz="1300">
                <a:solidFill>
                  <a:srgbClr val="000000"/>
                </a:solidFill>
                <a:latin typeface="Arial" charset="0"/>
                <a:cs typeface="Arial" charset="0"/>
              </a:rPr>
              <a:t>No, it is not authorized. A portion of the data clerk’s salary can be charged to the 2 percent administration costs if the support is only for Title III.  If the data clerk provides support to other Federal programs or general education programs, such as Migrant, then each supplemental fund may be used as defined in the purposes. However, if other schools or locations have a clerk do the same activity with general program or other funds, Title III cannot be used as it would be supplanting.</a:t>
            </a:r>
          </a:p>
          <a:p>
            <a:pPr defTabSz="923925">
              <a:lnSpc>
                <a:spcPct val="90000"/>
              </a:lnSpc>
            </a:pPr>
            <a:endParaRPr lang="en-US">
              <a:latin typeface="Times" charset="0"/>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449C1C22-4909-FA43-9C01-D98446899C96}" type="slidenum">
              <a:rPr lang="en-US" sz="1200"/>
              <a:pPr/>
              <a:t>29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153988" y="4375150"/>
            <a:ext cx="6384925"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Here is our next scenario:</a:t>
            </a:r>
          </a:p>
          <a:p>
            <a:pPr defTabSz="922338"/>
            <a:r>
              <a:rPr lang="en-US" sz="1300">
                <a:solidFill>
                  <a:srgbClr val="000000"/>
                </a:solidFill>
                <a:latin typeface="Arial" charset="0"/>
                <a:cs typeface="Arial" charset="0"/>
              </a:rPr>
              <a:t>READ</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Please hold your thumbs up to select A, True, if you think this is an authorized use of Title III funds and thumbs down for B, False if you think it is not. </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HOLD FOR DATA</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Most of us thought it was authorized.  Did anyone think differently? Would you like to share your thoughts?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DISCUSS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Yes, it is authorized. Professional development (PD) under Title III must be of sufficient intensity and duration to have a lasting impact on the teachers’ performance in the classroom. It can be part of an overall comprehensive PD program, but it still must be supplemental in that it addresses specific Title III supplemental activities. </a:t>
            </a:r>
          </a:p>
          <a:p>
            <a:pPr defTabSz="922338"/>
            <a:endParaRPr lang="en-US" sz="1300">
              <a:solidFill>
                <a:srgbClr val="000000"/>
              </a:solidFill>
              <a:latin typeface="Arial" charset="0"/>
              <a:cs typeface="Arial" charset="0"/>
            </a:endParaRPr>
          </a:p>
          <a:p>
            <a:pPr defTabSz="922338"/>
            <a:endParaRPr lang="en-US">
              <a:solidFill>
                <a:srgbClr val="000000"/>
              </a:solidFill>
              <a:latin typeface="Times" charset="0"/>
            </a:endParaRPr>
          </a:p>
          <a:p>
            <a:pPr defTabSz="922338"/>
            <a:endParaRPr lang="en-US">
              <a:solidFill>
                <a:srgbClr val="000000"/>
              </a:solidFill>
              <a:latin typeface="Times" charset="0"/>
            </a:endParaRPr>
          </a:p>
          <a:p>
            <a:pPr defTabSz="922338"/>
            <a:endParaRPr lang="en-US">
              <a:latin typeface="Times" charset="0"/>
            </a:endParaRP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4119591D-F912-4443-8E4C-63DC4422E13F}" type="slidenum">
              <a:rPr lang="en-US" sz="1200"/>
              <a:pPr/>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xfrm>
            <a:off x="461963" y="4448175"/>
            <a:ext cx="6076950"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a:solidFill>
                  <a:srgbClr val="000000"/>
                </a:solidFill>
                <a:latin typeface="Arial" charset="0"/>
                <a:cs typeface="Arial" charset="0"/>
              </a:rPr>
              <a:t>Here is our next scenario:</a:t>
            </a:r>
          </a:p>
          <a:p>
            <a:r>
              <a:rPr lang="en-US" sz="1300">
                <a:solidFill>
                  <a:srgbClr val="000000"/>
                </a:solidFill>
                <a:latin typeface="Arial" charset="0"/>
                <a:cs typeface="Arial" charset="0"/>
              </a:rPr>
              <a:t>READ</a:t>
            </a:r>
          </a:p>
          <a:p>
            <a:endParaRPr lang="en-US" sz="1300">
              <a:solidFill>
                <a:srgbClr val="000000"/>
              </a:solidFill>
              <a:latin typeface="Arial" charset="0"/>
              <a:cs typeface="Arial" charset="0"/>
            </a:endParaRPr>
          </a:p>
          <a:p>
            <a:r>
              <a:rPr lang="en-US" sz="1300">
                <a:solidFill>
                  <a:srgbClr val="000000"/>
                </a:solidFill>
                <a:latin typeface="Arial" charset="0"/>
                <a:cs typeface="Arial" charset="0"/>
              </a:rPr>
              <a:t>Please hold your thumbs up to select A, True, if you think this is an authorized use of Title III funds and thumbs down for B, False if you think it is not. </a:t>
            </a:r>
          </a:p>
          <a:p>
            <a:endParaRPr lang="en-US" sz="1300">
              <a:solidFill>
                <a:srgbClr val="000000"/>
              </a:solidFill>
              <a:latin typeface="Arial" charset="0"/>
              <a:cs typeface="Arial" charset="0"/>
            </a:endParaRPr>
          </a:p>
          <a:p>
            <a:r>
              <a:rPr lang="en-US" sz="1300">
                <a:solidFill>
                  <a:srgbClr val="000000"/>
                </a:solidFill>
                <a:latin typeface="Arial" charset="0"/>
                <a:cs typeface="Arial" charset="0"/>
              </a:rPr>
              <a:t>HOLD FOR DATA</a:t>
            </a:r>
          </a:p>
          <a:p>
            <a:endParaRPr lang="en-US" sz="1300">
              <a:solidFill>
                <a:srgbClr val="000000"/>
              </a:solidFill>
              <a:latin typeface="Arial" charset="0"/>
              <a:cs typeface="Arial" charset="0"/>
            </a:endParaRPr>
          </a:p>
          <a:p>
            <a:r>
              <a:rPr lang="en-US" sz="1300">
                <a:solidFill>
                  <a:srgbClr val="000000"/>
                </a:solidFill>
                <a:latin typeface="Arial" charset="0"/>
                <a:cs typeface="Arial" charset="0"/>
              </a:rPr>
              <a:t>Most of us thought it was authorized.  Did anyone think differently? Would you like to share your thoughts?</a:t>
            </a:r>
          </a:p>
          <a:p>
            <a:endParaRPr lang="en-US" sz="1300">
              <a:solidFill>
                <a:srgbClr val="000000"/>
              </a:solidFill>
              <a:latin typeface="Arial" charset="0"/>
              <a:cs typeface="Arial" charset="0"/>
            </a:endParaRPr>
          </a:p>
          <a:p>
            <a:r>
              <a:rPr lang="en-US" sz="1300">
                <a:solidFill>
                  <a:srgbClr val="000000"/>
                </a:solidFill>
                <a:latin typeface="Arial" charset="0"/>
                <a:cs typeface="Arial" charset="0"/>
              </a:rPr>
              <a:t>DISCUSS</a:t>
            </a:r>
          </a:p>
          <a:p>
            <a:endParaRPr lang="en-US" sz="1300">
              <a:solidFill>
                <a:srgbClr val="000000"/>
              </a:solidFill>
              <a:latin typeface="Arial" charset="0"/>
              <a:cs typeface="Arial" charset="0"/>
            </a:endParaRPr>
          </a:p>
          <a:p>
            <a:r>
              <a:rPr lang="en-US" sz="1300">
                <a:solidFill>
                  <a:srgbClr val="000000"/>
                </a:solidFill>
                <a:latin typeface="Arial" charset="0"/>
                <a:cs typeface="Arial" charset="0"/>
              </a:rPr>
              <a:t>Yes it is authorized, if the LEA can demonstrate that this curriculum development is new, supplemental and/or is not required by the school, LEA, and State for core instruction. An LEA can also fund a pilot or any other activity that involves reviewing and upgrading curricula. As long as the curricula is not </a:t>
            </a:r>
            <a:r>
              <a:rPr lang="en-US" sz="1300" b="1" u="sng">
                <a:solidFill>
                  <a:srgbClr val="000000"/>
                </a:solidFill>
                <a:latin typeface="Arial" charset="0"/>
                <a:cs typeface="Arial" charset="0"/>
              </a:rPr>
              <a:t>currently</a:t>
            </a:r>
            <a:r>
              <a:rPr lang="en-US" sz="1300">
                <a:solidFill>
                  <a:srgbClr val="000000"/>
                </a:solidFill>
                <a:latin typeface="Arial" charset="0"/>
                <a:cs typeface="Arial" charset="0"/>
              </a:rPr>
              <a:t> being used as core curricula, it is an authorized expenditure.</a:t>
            </a:r>
          </a:p>
          <a:p>
            <a:endParaRPr lang="en-US">
              <a:solidFill>
                <a:srgbClr val="000000"/>
              </a:solidFill>
              <a:latin typeface="Calibri" charset="0"/>
            </a:endParaRPr>
          </a:p>
          <a:p>
            <a:endParaRPr lang="en-US">
              <a:latin typeface="Times" charset="0"/>
            </a:endParaRPr>
          </a:p>
          <a:p>
            <a:endParaRPr lang="en-US">
              <a:latin typeface="Times" charset="0"/>
            </a:endParaRP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CAF4D85B-005B-C740-B8E3-F2383A16D068}" type="slidenum">
              <a:rPr lang="en-US" sz="1200"/>
              <a:pPr/>
              <a:t>31</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96975" y="701675"/>
            <a:ext cx="4183063" cy="3136900"/>
          </a:xfrm>
          <a:ln/>
        </p:spPr>
      </p:sp>
      <p:sp>
        <p:nvSpPr>
          <p:cNvPr id="90115" name="Notes Placeholder 2"/>
          <p:cNvSpPr>
            <a:spLocks noGrp="1"/>
          </p:cNvSpPr>
          <p:nvPr>
            <p:ph type="body" idx="1"/>
          </p:nvPr>
        </p:nvSpPr>
        <p:spPr>
          <a:xfrm>
            <a:off x="461963" y="3990975"/>
            <a:ext cx="6307137" cy="514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Here is our last scenario:</a:t>
            </a:r>
          </a:p>
          <a:p>
            <a:pPr defTabSz="922338"/>
            <a:r>
              <a:rPr lang="en-US" sz="1300">
                <a:solidFill>
                  <a:srgbClr val="000000"/>
                </a:solidFill>
                <a:latin typeface="Arial" charset="0"/>
                <a:cs typeface="Arial" charset="0"/>
              </a:rPr>
              <a:t>READ</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Please hold your thumbs up to select A, True, if you think this is an authorized use of Title III funds and thumbs down for B, False if you think it is not. </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HOLD FOR DATA</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Most of us thought it was not authorized.  Did anyone think differently? Would you like to share your thoughts?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DISCUSS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This is not authorized. Site administrators are core to the educational program and are provided by the general education program. No part of their salary can be charged to Title III. </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Duties beyond their contract or contract-type activities for site administration might be able to be charged to the 2 percent administrative costs, but this is a slippery slope. </a:t>
            </a:r>
          </a:p>
          <a:p>
            <a:pPr defTabSz="922338"/>
            <a:endParaRPr lang="en-US" sz="1400">
              <a:solidFill>
                <a:srgbClr val="000000"/>
              </a:solidFill>
              <a:latin typeface="Arial" charset="0"/>
              <a:cs typeface="Arial" charset="0"/>
            </a:endParaRPr>
          </a:p>
          <a:p>
            <a:pPr defTabSz="922338"/>
            <a:endParaRPr lang="en-US">
              <a:latin typeface="Times" charset="0"/>
            </a:endParaRP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CED5FDB8-A061-9348-862D-3907F3BC1D72}" type="slidenum">
              <a:rPr lang="en-US" sz="1200"/>
              <a:pPr/>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692150" y="4448175"/>
            <a:ext cx="5440363"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a:latin typeface="Arial" charset="0"/>
                <a:cs typeface="Arial" charset="0"/>
              </a:rPr>
              <a:t>You also have a document entitled </a:t>
            </a:r>
            <a:r>
              <a:rPr lang="en-US" sz="1300" i="1">
                <a:latin typeface="Arial" charset="0"/>
                <a:cs typeface="Arial" charset="0"/>
              </a:rPr>
              <a:t>Examples of Title III Immigrant authorized Uses</a:t>
            </a:r>
            <a:r>
              <a:rPr lang="en-US" sz="1300">
                <a:latin typeface="Arial" charset="0"/>
                <a:cs typeface="Arial" charset="0"/>
              </a:rPr>
              <a:t>. It lists the seven authorized subgrantee activities for the Immigrant program</a:t>
            </a:r>
            <a:r>
              <a:rPr lang="en-US" sz="1400">
                <a:latin typeface="Times" charset="0"/>
              </a:rPr>
              <a:t>. </a:t>
            </a:r>
            <a:r>
              <a:rPr lang="en-US" sz="1300">
                <a:latin typeface="Arial" charset="0"/>
                <a:cs typeface="Arial" charset="0"/>
              </a:rPr>
              <a:t>You can also find them on the blue handout for US Code 6825 in part (e). </a:t>
            </a:r>
          </a:p>
          <a:p>
            <a:r>
              <a:rPr lang="en-US" sz="1300">
                <a:latin typeface="Arial" charset="0"/>
                <a:cs typeface="Arial" charset="0"/>
              </a:rPr>
              <a:t>Take a minute to quickly review and then find a partner. Once you find a partner, take a green “authorized activity” card from the table and begin discussing examples or AHA!s.</a:t>
            </a:r>
          </a:p>
          <a:p>
            <a:endParaRPr lang="en-US" sz="1300">
              <a:latin typeface="Arial" charset="0"/>
              <a:cs typeface="Arial" charset="0"/>
            </a:endParaRPr>
          </a:p>
          <a:p>
            <a:r>
              <a:rPr lang="en-US" sz="1300" b="1">
                <a:latin typeface="Arial" charset="0"/>
                <a:cs typeface="Arial" charset="0"/>
              </a:rPr>
              <a:t>[DISCUSS: Now we will share our discussions with the group, starting with the first authorized activity listed: (A) </a:t>
            </a:r>
            <a:r>
              <a:rPr lang="en-US" sz="1300" b="1" i="1">
                <a:latin typeface="Arial" charset="0"/>
                <a:cs typeface="Arial" charset="0"/>
              </a:rPr>
              <a:t>Family literacy, parent and family outreach, and training activities </a:t>
            </a:r>
            <a:r>
              <a:rPr lang="en-US" sz="1300" b="1">
                <a:latin typeface="Arial" charset="0"/>
                <a:cs typeface="Arial" charset="0"/>
              </a:rPr>
              <a:t>]</a:t>
            </a:r>
          </a:p>
          <a:p>
            <a:endParaRPr lang="en-US" sz="1300">
              <a:latin typeface="Arial" charset="0"/>
              <a:cs typeface="Arial" charset="0"/>
            </a:endParaRPr>
          </a:p>
          <a:p>
            <a:r>
              <a:rPr lang="en-US" sz="1300" u="sng">
                <a:latin typeface="Arial" charset="0"/>
                <a:cs typeface="Arial" charset="0"/>
              </a:rPr>
              <a:t>Remember:</a:t>
            </a:r>
          </a:p>
          <a:p>
            <a:r>
              <a:rPr lang="en-US" sz="1300">
                <a:latin typeface="Arial" charset="0"/>
                <a:cs typeface="Arial" charset="0"/>
              </a:rPr>
              <a:t>Title III Immigrant funds are distinct from Title III EL funds and should be used for authorized purposes, specifically for immigrant students. These funds should not be used on all EL students, but should supplement Title III EL funds in cases where a student is entitled to both EL and Immigrant funds. </a:t>
            </a: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28EAD214-1925-A54C-A10F-7FFF25D616C6}" type="slidenum">
              <a:rPr lang="en-US" sz="1200"/>
              <a:pPr/>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96975" y="701675"/>
            <a:ext cx="3771900" cy="2828925"/>
          </a:xfrm>
          <a:ln/>
        </p:spPr>
      </p:sp>
      <p:sp>
        <p:nvSpPr>
          <p:cNvPr id="98307" name="Notes Placeholder 2"/>
          <p:cNvSpPr>
            <a:spLocks noGrp="1"/>
          </p:cNvSpPr>
          <p:nvPr>
            <p:ph type="body" idx="1"/>
          </p:nvPr>
        </p:nvSpPr>
        <p:spPr>
          <a:xfrm>
            <a:off x="307975" y="3684588"/>
            <a:ext cx="6307138" cy="544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a:latin typeface="Arial" charset="0"/>
                <a:cs typeface="Arial" charset="0"/>
              </a:rPr>
              <a:t>This is the 2017–18 Title III Transition Plan Template, or the “stay at home” template. You also have a copy in your folders. LEAs can use this to ensure that they have an updated plan to take to their local board for approval during this transition year. This template is only intended for use in 2017–18.</a:t>
            </a:r>
          </a:p>
          <a:p>
            <a:r>
              <a:rPr lang="en-US" sz="1300">
                <a:latin typeface="Arial" charset="0"/>
                <a:cs typeface="Arial" charset="0"/>
              </a:rPr>
              <a:t>As you can see, this template has a similar structure and appearance to our previous template. However, the content of this template has been aligned to ESSA. </a:t>
            </a:r>
          </a:p>
          <a:p>
            <a:r>
              <a:rPr lang="en-US" sz="1300">
                <a:latin typeface="Arial" charset="0"/>
                <a:cs typeface="Arial" charset="0"/>
              </a:rPr>
              <a:t>Next year, we plan to have instructions to guide LEAs on how to include Title III in the LCAP, an LCAP addendum, or another document of their choosing as they begin work on their plans for 2018–19.</a:t>
            </a:r>
          </a:p>
          <a:p>
            <a:endParaRPr lang="en-US" sz="1000">
              <a:latin typeface="Arial" charset="0"/>
              <a:cs typeface="Arial" charset="0"/>
            </a:endParaRPr>
          </a:p>
          <a:p>
            <a:r>
              <a:rPr lang="en-US" sz="1300" b="1">
                <a:latin typeface="Arial" charset="0"/>
                <a:cs typeface="Arial" charset="0"/>
              </a:rPr>
              <a:t>[DISCUSS: Note that the column for </a:t>
            </a:r>
            <a:r>
              <a:rPr lang="en-US" sz="1300" b="1" i="1">
                <a:latin typeface="Arial" charset="0"/>
                <a:cs typeface="Arial" charset="0"/>
              </a:rPr>
              <a:t>Persons Involved/Timeline </a:t>
            </a:r>
            <a:r>
              <a:rPr lang="en-US" sz="1300" b="1">
                <a:latin typeface="Arial" charset="0"/>
                <a:cs typeface="Arial" charset="0"/>
              </a:rPr>
              <a:t>is optional. LEAs are not required to enter information in this column.]</a:t>
            </a:r>
          </a:p>
          <a:p>
            <a:endParaRPr lang="en-US" sz="1000">
              <a:latin typeface="Arial" charset="0"/>
              <a:cs typeface="Arial" charset="0"/>
            </a:endParaRPr>
          </a:p>
          <a:p>
            <a:r>
              <a:rPr lang="en-US" sz="1300">
                <a:latin typeface="Arial" charset="0"/>
                <a:cs typeface="Arial" charset="0"/>
              </a:rPr>
              <a:t>There are also no budget columns in this template! The new CARS Title III budget pages for the English learner (EL) and Immigrant programs will be operational for the 2017–18 CARS application cycle. We will have more information on that later.</a:t>
            </a:r>
          </a:p>
          <a:p>
            <a:r>
              <a:rPr lang="en-US" sz="1300">
                <a:latin typeface="Arial" charset="0"/>
                <a:cs typeface="Arial" charset="0"/>
              </a:rPr>
              <a:t>There are two yellow handouts in your folders with mock-up examples of how the Title III CARS budget reports will look, for both the EL and the Immigrant subgrant programs. Let’s take a look at those now.</a:t>
            </a:r>
          </a:p>
          <a:p>
            <a:endParaRPr lang="en-US" sz="1300" b="1">
              <a:latin typeface="Arial" charset="0"/>
              <a:cs typeface="Arial" charset="0"/>
            </a:endParaRPr>
          </a:p>
          <a:p>
            <a:r>
              <a:rPr lang="en-US" sz="1300" b="1">
                <a:latin typeface="Arial" charset="0"/>
                <a:cs typeface="Arial" charset="0"/>
              </a:rPr>
              <a:t>[DISCUSS: Note that the transition template aligns with the CARS budget report. The categories are listed in the same order on both.]</a:t>
            </a:r>
          </a:p>
          <a:p>
            <a:endParaRPr lang="en-US" sz="1300">
              <a:latin typeface="Arial" charset="0"/>
              <a:cs typeface="Arial" charset="0"/>
            </a:endParaRPr>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492448DC-94C4-D74B-AF90-A82C9F07B16D}" type="slidenum">
              <a:rPr lang="en-US" sz="1200"/>
              <a:pPr/>
              <a:t>41</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3538" indent="-350838">
              <a:buFontTx/>
              <a:buChar char="•"/>
              <a:tabLst>
                <a:tab pos="363538" algn="l"/>
              </a:tabLst>
            </a:pPr>
            <a:r>
              <a:rPr lang="en-US">
                <a:latin typeface="Times" charset="0"/>
              </a:rPr>
              <a:t>To calculate 2017-2018 allocation,  use the Fall Census Day enrollment count for English Learners submitted in CALPADS and multiply by this year’s per pupil amount. EL </a:t>
            </a:r>
            <a:r>
              <a:rPr lang="en-US" sz="2500">
                <a:latin typeface="Arial" charset="0"/>
                <a:cs typeface="Arial" charset="0"/>
              </a:rPr>
              <a:t>2016‒17 Title III, Part A, preliminary per pupil amounts as of March 2017:</a:t>
            </a:r>
          </a:p>
          <a:p>
            <a:pPr marL="363538" indent="-350838">
              <a:spcBef>
                <a:spcPts val="588"/>
              </a:spcBef>
              <a:tabLst>
                <a:tab pos="363538" algn="l"/>
              </a:tabLst>
            </a:pPr>
            <a:r>
              <a:rPr lang="en-US" sz="2500">
                <a:latin typeface="Wingdings" charset="0"/>
                <a:cs typeface="Wingdings" charset="0"/>
              </a:rPr>
              <a:t></a:t>
            </a:r>
            <a:r>
              <a:rPr lang="en-US" sz="2500">
                <a:latin typeface="Times New Roman" charset="0"/>
                <a:cs typeface="Times New Roman" charset="0"/>
              </a:rPr>
              <a:t> </a:t>
            </a:r>
            <a:r>
              <a:rPr lang="en-US" sz="2500">
                <a:latin typeface="Arial" charset="0"/>
                <a:cs typeface="Arial" charset="0"/>
              </a:rPr>
              <a:t>EL: </a:t>
            </a:r>
            <a:r>
              <a:rPr lang="en-US" sz="2500" b="1">
                <a:latin typeface="Arial" charset="0"/>
                <a:cs typeface="Arial" charset="0"/>
              </a:rPr>
              <a:t>$93.37</a:t>
            </a:r>
            <a:endParaRPr lang="en-US" sz="2500">
              <a:latin typeface="Arial" charset="0"/>
              <a:cs typeface="Arial" charset="0"/>
            </a:endParaRPr>
          </a:p>
          <a:p>
            <a:pPr marL="774700" lvl="1" indent="-292100">
              <a:spcBef>
                <a:spcPts val="588"/>
              </a:spcBef>
              <a:buFont typeface="Wingdings" charset="0"/>
              <a:buChar char=""/>
              <a:tabLst>
                <a:tab pos="363538" algn="l"/>
              </a:tabLst>
            </a:pPr>
            <a:r>
              <a:rPr lang="en-US" sz="2500">
                <a:latin typeface="Arial" charset="0"/>
                <a:cs typeface="Arial" charset="0"/>
              </a:rPr>
              <a:t>Immigrant: </a:t>
            </a:r>
            <a:r>
              <a:rPr lang="en-US" sz="2500" b="1">
                <a:latin typeface="Arial" charset="0"/>
                <a:cs typeface="Arial" charset="0"/>
              </a:rPr>
              <a:t>$80.77</a:t>
            </a:r>
            <a:endParaRPr lang="en-US" sz="2500">
              <a:latin typeface="Arial" charset="0"/>
              <a:cs typeface="Arial" charset="0"/>
            </a:endParaRPr>
          </a:p>
          <a:p>
            <a:pPr marL="363538" indent="-350838">
              <a:tabLst>
                <a:tab pos="363538" algn="l"/>
              </a:tabLst>
            </a:pPr>
            <a:endParaRPr lang="en-US">
              <a:latin typeface="Times" charset="0"/>
            </a:endParaRPr>
          </a:p>
          <a:p>
            <a:pPr marL="363538" indent="-350838">
              <a:tabLst>
                <a:tab pos="363538" algn="l"/>
              </a:tabLst>
            </a:pPr>
            <a:endParaRPr lang="en-US">
              <a:latin typeface="Times" charset="0"/>
            </a:endParaRP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DA516C37-D6DA-F843-BABC-407E6C8F264C}" type="slidenum">
              <a:rPr lang="en-US" sz="1200"/>
              <a:pPr/>
              <a:t>42</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461963" y="4375150"/>
            <a:ext cx="6076950" cy="475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latin typeface="Arial" charset="0"/>
                <a:cs typeface="Arial" charset="0"/>
              </a:rPr>
              <a:t>All LEAs that generate a Title III EL student Program subgrant of less than $10,000 in any school year must apply for and participate in the Title III EL student program as a member of a consortium.</a:t>
            </a:r>
          </a:p>
          <a:p>
            <a:endParaRPr lang="en-US" sz="1400">
              <a:latin typeface="Arial" charset="0"/>
              <a:cs typeface="Arial" charset="0"/>
            </a:endParaRPr>
          </a:p>
          <a:p>
            <a:r>
              <a:rPr lang="en-US" sz="1400">
                <a:latin typeface="Arial" charset="0"/>
                <a:cs typeface="Arial" charset="0"/>
              </a:rPr>
              <a:t>One of the LEA members of a consortium must agree to serve as the lead LEA of the consortium. The lead LEA shall be the sole grantee and shall administer the subgrant on behalf of all consortium members. The lead LEA will be responsible for acting as the fiscal and program agent for the consortium and will file the required expenditure reports and maintain fiscal records.</a:t>
            </a:r>
          </a:p>
          <a:p>
            <a:endParaRPr lang="en-US" sz="1400">
              <a:latin typeface="Arial" charset="0"/>
              <a:cs typeface="Arial" charset="0"/>
            </a:endParaRPr>
          </a:p>
          <a:p>
            <a:r>
              <a:rPr lang="en-US" sz="1400">
                <a:latin typeface="Arial" charset="0"/>
                <a:cs typeface="Arial" charset="0"/>
              </a:rPr>
              <a:t>The consortium should develop a Memorandum of Understanding (MOU). </a:t>
            </a:r>
          </a:p>
          <a:p>
            <a:endParaRPr lang="en-US" sz="1400">
              <a:latin typeface="Arial" charset="0"/>
              <a:cs typeface="Arial" charset="0"/>
            </a:endParaRPr>
          </a:p>
          <a:p>
            <a:r>
              <a:rPr lang="en-US" sz="1400">
                <a:latin typeface="Arial" charset="0"/>
                <a:cs typeface="Arial" charset="0"/>
              </a:rPr>
              <a:t>Remember, the consortia requirement and the subsequent process is only applicable to the EL subgrant program. The Immigrant subgrant program does not have consortia status and member LEAs must apply for Immigrant funds separately. They must also maintain their own individual plan for Immigrant funds.</a:t>
            </a:r>
          </a:p>
          <a:p>
            <a:endParaRPr lang="en-US">
              <a:latin typeface="Arial" charset="0"/>
              <a:cs typeface="Arial" charset="0"/>
            </a:endParaRPr>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BA043D39-EABC-2741-9D8F-AD5802334DBB}" type="slidenum">
              <a:rPr lang="en-US" sz="1200"/>
              <a:pPr/>
              <a:t>43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eaLnBrk="1" hangingPunct="1">
              <a:spcBef>
                <a:spcPct val="0"/>
              </a:spcBef>
            </a:pPr>
            <a:r>
              <a:rPr lang="en-US" sz="1300">
                <a:solidFill>
                  <a:srgbClr val="000000"/>
                </a:solidFill>
                <a:latin typeface="Arial" charset="0"/>
                <a:cs typeface="Arial" charset="0"/>
              </a:rPr>
              <a:t>LEAs should ensure that the requirements specifically defined in U.S. Education Code sections 6825 &amp; 6826 have been addressed in their Title III Transition plan. </a:t>
            </a:r>
          </a:p>
          <a:p>
            <a:pPr defTabSz="922338" eaLnBrk="1" hangingPunct="1">
              <a:spcBef>
                <a:spcPct val="0"/>
              </a:spcBef>
            </a:pPr>
            <a:endParaRPr lang="en-US" sz="1300">
              <a:solidFill>
                <a:srgbClr val="000000"/>
              </a:solidFill>
              <a:latin typeface="Arial" charset="0"/>
              <a:cs typeface="Arial" charset="0"/>
            </a:endParaRPr>
          </a:p>
          <a:p>
            <a:pPr defTabSz="922338" eaLnBrk="1" hangingPunct="1">
              <a:spcBef>
                <a:spcPct val="0"/>
              </a:spcBef>
            </a:pPr>
            <a:r>
              <a:rPr lang="en-US" sz="1300">
                <a:solidFill>
                  <a:srgbClr val="000000"/>
                </a:solidFill>
                <a:latin typeface="Arial" charset="0"/>
                <a:cs typeface="Arial" charset="0"/>
              </a:rPr>
              <a:t>You should all have in your folders two blue handouts entitled 20 USC 6825 </a:t>
            </a:r>
            <a:r>
              <a:rPr lang="en-US" sz="1300" i="1">
                <a:solidFill>
                  <a:srgbClr val="000000"/>
                </a:solidFill>
                <a:latin typeface="Arial" charset="0"/>
                <a:cs typeface="Arial" charset="0"/>
              </a:rPr>
              <a:t>Subgrants to eligible entities</a:t>
            </a:r>
            <a:r>
              <a:rPr lang="en-US" sz="1300">
                <a:solidFill>
                  <a:srgbClr val="000000"/>
                </a:solidFill>
                <a:latin typeface="Arial" charset="0"/>
                <a:cs typeface="Arial" charset="0"/>
              </a:rPr>
              <a:t> and 20 USC 6826 </a:t>
            </a:r>
            <a:r>
              <a:rPr lang="en-US" sz="1300" i="1">
                <a:solidFill>
                  <a:srgbClr val="000000"/>
                </a:solidFill>
                <a:latin typeface="Arial" charset="0"/>
                <a:cs typeface="Arial" charset="0"/>
              </a:rPr>
              <a:t>Local plans</a:t>
            </a:r>
            <a:r>
              <a:rPr lang="en-US" sz="1300">
                <a:solidFill>
                  <a:srgbClr val="000000"/>
                </a:solidFill>
                <a:latin typeface="Arial" charset="0"/>
                <a:cs typeface="Arial" charset="0"/>
              </a:rPr>
              <a:t>. These are from U.S. Education Code. Let’s look at those now.</a:t>
            </a:r>
          </a:p>
          <a:p>
            <a:pPr defTabSz="922338" eaLnBrk="1" hangingPunct="1">
              <a:spcBef>
                <a:spcPct val="0"/>
              </a:spcBef>
            </a:pPr>
            <a:endParaRPr lang="en-US" sz="1300">
              <a:solidFill>
                <a:srgbClr val="000000"/>
              </a:solidFill>
              <a:latin typeface="Arial" charset="0"/>
              <a:cs typeface="Arial" charset="0"/>
            </a:endParaRPr>
          </a:p>
          <a:p>
            <a:pPr defTabSz="922338" eaLnBrk="1" hangingPunct="1">
              <a:spcBef>
                <a:spcPct val="0"/>
              </a:spcBef>
            </a:pPr>
            <a:r>
              <a:rPr lang="en-US" sz="1300" b="1">
                <a:solidFill>
                  <a:srgbClr val="000000"/>
                </a:solidFill>
                <a:latin typeface="Arial" charset="0"/>
                <a:cs typeface="Arial" charset="0"/>
              </a:rPr>
              <a:t>[DISCUSS: As we guide LEAs in this transition, the goal is to encourage LEAs to include their Title III actions and expenditures in or relate them to their LCAP. 2017–18 is a transition year and we will not be requiring LEAs to submit plans for funding approval, but we still want to be sure that we are helping to prepare them for the ultimate goal: State </a:t>
            </a:r>
            <a:r>
              <a:rPr lang="en-US" sz="1300" b="1" u="sng">
                <a:solidFill>
                  <a:srgbClr val="000000"/>
                </a:solidFill>
                <a:latin typeface="Arial" charset="0"/>
                <a:cs typeface="Arial" charset="0"/>
              </a:rPr>
              <a:t>and</a:t>
            </a:r>
            <a:r>
              <a:rPr lang="en-US" sz="1300" b="1">
                <a:solidFill>
                  <a:srgbClr val="000000"/>
                </a:solidFill>
                <a:latin typeface="Arial" charset="0"/>
                <a:cs typeface="Arial" charset="0"/>
              </a:rPr>
              <a:t> federal funds represented in one plan.]</a:t>
            </a:r>
            <a:endParaRPr lang="en-US" sz="1300" b="1">
              <a:latin typeface="Times" charset="0"/>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FA7A97F4-3B8D-3042-B5C5-7E9A766CF335}" type="slidenum">
              <a:rPr lang="en-US" sz="120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96975" y="306388"/>
            <a:ext cx="4683125" cy="3511550"/>
          </a:xfrm>
          <a:ln/>
        </p:spPr>
      </p:sp>
      <p:sp>
        <p:nvSpPr>
          <p:cNvPr id="101379" name="Notes Placeholder 2"/>
          <p:cNvSpPr>
            <a:spLocks noGrp="1"/>
          </p:cNvSpPr>
          <p:nvPr>
            <p:ph type="body" idx="1"/>
          </p:nvPr>
        </p:nvSpPr>
        <p:spPr>
          <a:xfrm>
            <a:off x="500063" y="3960813"/>
            <a:ext cx="6076950" cy="5148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400">
                <a:latin typeface="Arial" charset="0"/>
                <a:cs typeface="Arial" charset="0"/>
              </a:rPr>
              <a:t>You have a sample MOU in your folders entitled </a:t>
            </a:r>
            <a:r>
              <a:rPr lang="en-US" sz="1400" i="1">
                <a:latin typeface="Arial" charset="0"/>
                <a:cs typeface="Arial" charset="0"/>
              </a:rPr>
              <a:t>SAMPLE MEMORANDUM OF UNDERSTANDING.</a:t>
            </a:r>
            <a:r>
              <a:rPr lang="en-US" sz="1300">
                <a:solidFill>
                  <a:srgbClr val="000000"/>
                </a:solidFill>
                <a:latin typeface="Arial" charset="0"/>
                <a:cs typeface="Arial" charset="0"/>
              </a:rPr>
              <a:t> This outlines how the consortium will meet all Title III requirements and describes the activities and timelines for the provision of Title III services to English learners enrolled in the consortium.</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Let’s look at that now. A typical MOU includes:</a:t>
            </a:r>
          </a:p>
          <a:p>
            <a:pPr defTabSz="922338"/>
            <a:r>
              <a:rPr lang="en-US" sz="1300">
                <a:solidFill>
                  <a:srgbClr val="000000"/>
                </a:solidFill>
                <a:latin typeface="Arial" charset="0"/>
                <a:cs typeface="Arial" charset="0"/>
              </a:rPr>
              <a:t>-Services, products, materials for EL/Teachers of ELs</a:t>
            </a:r>
          </a:p>
          <a:p>
            <a:pPr defTabSz="922338"/>
            <a:r>
              <a:rPr lang="en-US" sz="1300">
                <a:solidFill>
                  <a:srgbClr val="000000"/>
                </a:solidFill>
                <a:latin typeface="Arial" charset="0"/>
                <a:cs typeface="Arial" charset="0"/>
              </a:rPr>
              <a:t>-A total reflecting the LEAs’ grant</a:t>
            </a:r>
          </a:p>
          <a:p>
            <a:pPr defTabSz="922338"/>
            <a:r>
              <a:rPr lang="en-US" sz="1300">
                <a:solidFill>
                  <a:srgbClr val="000000"/>
                </a:solidFill>
                <a:latin typeface="Arial" charset="0"/>
                <a:cs typeface="Arial" charset="0"/>
              </a:rPr>
              <a:t>-authorized activities</a:t>
            </a:r>
          </a:p>
          <a:p>
            <a:pPr defTabSz="922338"/>
            <a:r>
              <a:rPr lang="en-US" sz="1300">
                <a:solidFill>
                  <a:srgbClr val="000000"/>
                </a:solidFill>
                <a:latin typeface="Arial" charset="0"/>
                <a:cs typeface="Arial" charset="0"/>
              </a:rPr>
              <a:t>-Dates for providing services, and</a:t>
            </a:r>
          </a:p>
          <a:p>
            <a:pPr defTabSz="922338"/>
            <a:r>
              <a:rPr lang="en-US" sz="1300">
                <a:solidFill>
                  <a:srgbClr val="000000"/>
                </a:solidFill>
                <a:latin typeface="Arial" charset="0"/>
                <a:cs typeface="Arial" charset="0"/>
              </a:rPr>
              <a:t>-People responsible</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Lead LEAs can either develop one MOU for each member to sign (if they all want their own materials, products, programs</a:t>
            </a:r>
          </a:p>
          <a:p>
            <a:pPr defTabSz="922338"/>
            <a:r>
              <a:rPr lang="en-US" sz="1300">
                <a:solidFill>
                  <a:srgbClr val="000000"/>
                </a:solidFill>
                <a:latin typeface="Arial" charset="0"/>
                <a:cs typeface="Arial" charset="0"/>
              </a:rPr>
              <a:t>Or</a:t>
            </a:r>
          </a:p>
          <a:p>
            <a:pPr defTabSz="922338"/>
            <a:r>
              <a:rPr lang="en-US" sz="1300">
                <a:solidFill>
                  <a:srgbClr val="000000"/>
                </a:solidFill>
                <a:latin typeface="Arial" charset="0"/>
                <a:cs typeface="Arial" charset="0"/>
              </a:rPr>
              <a:t>The Lead LEA can develop one MOU that all members sign with all members receiving the same products, services or programs, which is the intent. More services can be provided by pooling the funds.</a:t>
            </a:r>
          </a:p>
          <a:p>
            <a:pPr defTabSz="922338"/>
            <a:endParaRPr lang="en-US" sz="1300">
              <a:solidFill>
                <a:srgbClr val="000000"/>
              </a:solidFill>
              <a:latin typeface="Arial" charset="0"/>
              <a:cs typeface="Arial" charset="0"/>
            </a:endParaRPr>
          </a:p>
          <a:p>
            <a:pPr defTabSz="922338"/>
            <a:r>
              <a:rPr lang="en-US" sz="1300">
                <a:solidFill>
                  <a:srgbClr val="000000"/>
                </a:solidFill>
                <a:latin typeface="Arial" charset="0"/>
                <a:cs typeface="Arial" charset="0"/>
              </a:rPr>
              <a:t>Lead LEAs can select how they want to work, as long as it is all aligned to the purposes of Title III.</a:t>
            </a:r>
            <a:endParaRPr lang="en-US" sz="1300">
              <a:latin typeface="Arial" charset="0"/>
              <a:cs typeface="Arial" charset="0"/>
            </a:endParaRP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FF448EB1-720D-964D-8055-BE48B501265A}" type="slidenum">
              <a:rPr lang="en-US" sz="1200"/>
              <a:pPr/>
              <a:t>44</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ESSA local planning requirements: LEAP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Prototype: Blueprint to the addendum</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It will not look like this. This is the explanation of the document. ESSA section: the authority the state has to collect this data. N/A only for a few LEA plan provisions that don’t apply to all districts.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538163" y="4448175"/>
            <a:ext cx="5922962"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eaLnBrk="1" hangingPunct="1">
              <a:spcBef>
                <a:spcPct val="0"/>
              </a:spcBef>
            </a:pPr>
            <a:r>
              <a:rPr lang="en-US" sz="1300">
                <a:solidFill>
                  <a:srgbClr val="000000"/>
                </a:solidFill>
                <a:latin typeface="Arial" charset="0"/>
                <a:cs typeface="Arial" charset="0"/>
              </a:rPr>
              <a:t>So, what is an authorized expenditure?</a:t>
            </a:r>
          </a:p>
          <a:p>
            <a:pPr defTabSz="922338" eaLnBrk="1" hangingPunct="1">
              <a:spcBef>
                <a:spcPct val="0"/>
              </a:spcBef>
            </a:pPr>
            <a:endParaRPr lang="en-US" sz="1300">
              <a:solidFill>
                <a:srgbClr val="000000"/>
              </a:solidFill>
              <a:latin typeface="Arial" charset="0"/>
              <a:cs typeface="Arial" charset="0"/>
            </a:endParaRPr>
          </a:p>
          <a:p>
            <a:pPr defTabSz="922338" eaLnBrk="1" hangingPunct="1">
              <a:spcBef>
                <a:spcPct val="0"/>
              </a:spcBef>
            </a:pPr>
            <a:r>
              <a:rPr lang="en-US" sz="1300">
                <a:solidFill>
                  <a:srgbClr val="000000"/>
                </a:solidFill>
                <a:latin typeface="Arial" charset="0"/>
                <a:cs typeface="Arial" charset="0"/>
              </a:rPr>
              <a:t>We want to help as many LEAs avoid supplanting as possible so we want to ensure that the Title III funded activities described in the Title III Transition plan are authorized expenditures meant to supplement the core EL program.</a:t>
            </a:r>
          </a:p>
          <a:p>
            <a:pPr defTabSz="922338" eaLnBrk="1" hangingPunct="1">
              <a:spcBef>
                <a:spcPct val="0"/>
              </a:spcBef>
            </a:pPr>
            <a:endParaRPr lang="en-US" sz="1300">
              <a:solidFill>
                <a:srgbClr val="000000"/>
              </a:solidFill>
              <a:latin typeface="Arial" charset="0"/>
              <a:cs typeface="Arial" charset="0"/>
            </a:endParaRPr>
          </a:p>
          <a:p>
            <a:pPr defTabSz="922338" eaLnBrk="1" hangingPunct="1">
              <a:spcBef>
                <a:spcPct val="0"/>
              </a:spcBef>
            </a:pPr>
            <a:r>
              <a:rPr lang="en-US" sz="1300" b="1">
                <a:latin typeface="Arial" charset="0"/>
                <a:cs typeface="Arial" charset="0"/>
              </a:rPr>
              <a:t>[DISCUSS: In your training folders you will find the </a:t>
            </a:r>
            <a:r>
              <a:rPr lang="en-US" sz="1300" b="1" i="1">
                <a:latin typeface="Arial" charset="0"/>
                <a:cs typeface="Arial" charset="0"/>
              </a:rPr>
              <a:t>Title III Transition Plan Guidance Sheet </a:t>
            </a:r>
            <a:r>
              <a:rPr lang="en-US" sz="1300" b="1">
                <a:latin typeface="Arial" charset="0"/>
                <a:cs typeface="Arial" charset="0"/>
              </a:rPr>
              <a:t>as well as a document entitled </a:t>
            </a:r>
            <a:r>
              <a:rPr lang="en-US" sz="1300" b="1" i="1">
                <a:latin typeface="Arial" charset="0"/>
                <a:cs typeface="Arial" charset="0"/>
              </a:rPr>
              <a:t>Examples of Title III EL Authorized Uses</a:t>
            </a:r>
            <a:r>
              <a:rPr lang="en-US" sz="1300" b="1">
                <a:latin typeface="Arial" charset="0"/>
                <a:cs typeface="Arial" charset="0"/>
              </a:rPr>
              <a:t>. These two documents can be used to help give LEAs an idea of the types of activities that are authorized. Let’s look at those documents now.]</a:t>
            </a: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75D66213-B0C5-2947-A171-11A0921053D8}" type="slidenum">
              <a:rPr lang="en-US" sz="1200"/>
              <a:pPr/>
              <a:t>6</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a:r>
              <a:rPr lang="en-US" sz="1300">
                <a:solidFill>
                  <a:srgbClr val="000000"/>
                </a:solidFill>
                <a:latin typeface="Arial" charset="0"/>
                <a:cs typeface="Arial" charset="0"/>
              </a:rPr>
              <a:t>Are there any questions? </a:t>
            </a:r>
          </a:p>
          <a:p>
            <a:pPr defTabSz="922338"/>
            <a:endParaRPr lang="en-US">
              <a:latin typeface="Times" charset="0"/>
            </a:endParaRPr>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99A081F4-379B-634B-BE4A-14FCF082239F}" type="slidenum">
              <a:rPr lang="en-US" sz="1200"/>
              <a:pPr/>
              <a:t>55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FEEB0D31-5E6A-174E-A07D-7B4AACAE3894}"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B58D82B5-7F6C-2A4B-810E-F4F831FA1A98}"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C646D72F-67FE-614F-917C-1894774834D2}"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charset="0"/>
                <a:ea typeface="ＭＳ Ｐゴシック" charset="0"/>
              </a:defRPr>
            </a:lvl1pPr>
            <a:lvl2pPr marL="747713" indent="-287338">
              <a:defRPr sz="1300">
                <a:solidFill>
                  <a:srgbClr val="000054"/>
                </a:solidFill>
                <a:latin typeface="Arial" charset="0"/>
                <a:ea typeface="ＭＳ Ｐゴシック" charset="0"/>
              </a:defRPr>
            </a:lvl2pPr>
            <a:lvl3pPr marL="1150938" indent="-230188">
              <a:defRPr sz="1300">
                <a:solidFill>
                  <a:srgbClr val="000054"/>
                </a:solidFill>
                <a:latin typeface="Arial" charset="0"/>
                <a:ea typeface="ＭＳ Ｐゴシック" charset="0"/>
              </a:defRPr>
            </a:lvl3pPr>
            <a:lvl4pPr marL="1612900" indent="-230188">
              <a:defRPr sz="1300">
                <a:solidFill>
                  <a:srgbClr val="000054"/>
                </a:solidFill>
                <a:latin typeface="Arial" charset="0"/>
                <a:ea typeface="ＭＳ Ｐゴシック" charset="0"/>
              </a:defRPr>
            </a:lvl4pPr>
            <a:lvl5pPr marL="2073275" indent="-230188">
              <a:defRPr sz="1300">
                <a:solidFill>
                  <a:srgbClr val="000054"/>
                </a:solidFill>
                <a:latin typeface="Arial" charset="0"/>
                <a:ea typeface="ＭＳ Ｐゴシック" charset="0"/>
              </a:defRPr>
            </a:lvl5pPr>
            <a:lvl6pPr marL="2530475" indent="-230188" eaLnBrk="0" fontAlgn="base" hangingPunct="0">
              <a:spcBef>
                <a:spcPct val="0"/>
              </a:spcBef>
              <a:spcAft>
                <a:spcPct val="0"/>
              </a:spcAft>
              <a:defRPr sz="1300">
                <a:solidFill>
                  <a:srgbClr val="000054"/>
                </a:solidFill>
                <a:latin typeface="Arial" charset="0"/>
                <a:ea typeface="ＭＳ Ｐゴシック" charset="0"/>
              </a:defRPr>
            </a:lvl6pPr>
            <a:lvl7pPr marL="2987675" indent="-230188" eaLnBrk="0" fontAlgn="base" hangingPunct="0">
              <a:spcBef>
                <a:spcPct val="0"/>
              </a:spcBef>
              <a:spcAft>
                <a:spcPct val="0"/>
              </a:spcAft>
              <a:defRPr sz="1300">
                <a:solidFill>
                  <a:srgbClr val="000054"/>
                </a:solidFill>
                <a:latin typeface="Arial" charset="0"/>
                <a:ea typeface="ＭＳ Ｐゴシック" charset="0"/>
              </a:defRPr>
            </a:lvl7pPr>
            <a:lvl8pPr marL="3444875" indent="-230188" eaLnBrk="0" fontAlgn="base" hangingPunct="0">
              <a:spcBef>
                <a:spcPct val="0"/>
              </a:spcBef>
              <a:spcAft>
                <a:spcPct val="0"/>
              </a:spcAft>
              <a:defRPr sz="1300">
                <a:solidFill>
                  <a:srgbClr val="000054"/>
                </a:solidFill>
                <a:latin typeface="Arial" charset="0"/>
                <a:ea typeface="ＭＳ Ｐゴシック" charset="0"/>
              </a:defRPr>
            </a:lvl8pPr>
            <a:lvl9pPr marL="3902075" indent="-230188" eaLnBrk="0" fontAlgn="base" hangingPunct="0">
              <a:spcBef>
                <a:spcPct val="0"/>
              </a:spcBef>
              <a:spcAft>
                <a:spcPct val="0"/>
              </a:spcAft>
              <a:defRPr sz="1300">
                <a:solidFill>
                  <a:srgbClr val="000054"/>
                </a:solidFill>
                <a:latin typeface="Arial" charset="0"/>
                <a:ea typeface="ＭＳ Ｐゴシック" charset="0"/>
              </a:defRPr>
            </a:lvl9pPr>
          </a:lstStyle>
          <a:p>
            <a:fld id="{CD7FB85E-F00C-FD4D-B676-ED96DB138575}"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chemeClr val="tx1"/>
                </a:solidFill>
                <a:ea typeface="+mn-ea"/>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ea typeface="+mn-ea"/>
              </a:endParaRPr>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ea typeface="+mn-ea"/>
              </a:endParaRPr>
            </a:p>
          </p:txBody>
        </p:sp>
        <p:pic>
          <p:nvPicPr>
            <p:cNvPr id="7"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17"/>
          <p:cNvSpPr>
            <a:spLocks noChangeArrowheads="1"/>
          </p:cNvSpPr>
          <p:nvPr userDrawn="1"/>
        </p:nvSpPr>
        <p:spPr bwMode="auto">
          <a:xfrm>
            <a:off x="1905000" y="6096000"/>
            <a:ext cx="7162800" cy="533400"/>
          </a:xfrm>
          <a:prstGeom prst="rect">
            <a:avLst/>
          </a:prstGeom>
          <a:noFill/>
          <a:ln>
            <a:noFill/>
          </a:ln>
          <a:effectLs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smtClean="0">
                <a:solidFill>
                  <a:srgbClr val="070C51"/>
                </a:solidFill>
                <a:latin typeface="Arial" panose="020B0604020202020204" pitchFamily="34" charset="0"/>
                <a:ea typeface="+mn-ea"/>
              </a:rPr>
              <a:t>CALIFORNIA DEPARTMENT OF EDUCATION</a:t>
            </a:r>
            <a:br>
              <a:rPr lang="en-US" altLang="en-US" sz="1100" b="1" dirty="0" smtClean="0">
                <a:solidFill>
                  <a:srgbClr val="070C51"/>
                </a:solidFill>
                <a:latin typeface="Arial" panose="020B0604020202020204" pitchFamily="34" charset="0"/>
                <a:ea typeface="+mn-ea"/>
              </a:rPr>
            </a:br>
            <a:r>
              <a:rPr lang="en-US" altLang="en-US" sz="1100" dirty="0" smtClean="0">
                <a:solidFill>
                  <a:srgbClr val="070C51"/>
                </a:solidFill>
                <a:latin typeface="Arial" panose="020B0604020202020204" pitchFamily="34" charset="0"/>
                <a:ea typeface="+mn-ea"/>
              </a:rPr>
              <a:t>Tom Torlakson, State Superintendent of Public Instruction</a:t>
            </a:r>
            <a:endParaRPr lang="en-US" altLang="en-US" sz="1200" b="1" dirty="0" smtClean="0">
              <a:solidFill>
                <a:schemeClr val="tx2"/>
              </a:solidFill>
              <a:latin typeface="Arial" panose="020B0604020202020204" pitchFamily="34" charset="0"/>
              <a:ea typeface="+mn-ea"/>
            </a:endParaRPr>
          </a:p>
        </p:txBody>
      </p:sp>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altLang="en-US" noProof="0" smtClean="0"/>
              <a:t>Click to edit Master title style</a:t>
            </a:r>
          </a:p>
        </p:txBody>
      </p:sp>
    </p:spTree>
    <p:extLst>
      <p:ext uri="{BB962C8B-B14F-4D97-AF65-F5344CB8AC3E}">
        <p14:creationId xmlns:p14="http://schemas.microsoft.com/office/powerpoint/2010/main" val="19249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3F72F55-61EE-0E46-9786-D4201E81686D}" type="slidenum">
              <a:rPr lang="en-US"/>
              <a:pPr/>
              <a:t>‹#›</a:t>
            </a:fld>
            <a:endParaRPr lang="en-US"/>
          </a:p>
        </p:txBody>
      </p:sp>
    </p:spTree>
    <p:extLst>
      <p:ext uri="{BB962C8B-B14F-4D97-AF65-F5344CB8AC3E}">
        <p14:creationId xmlns:p14="http://schemas.microsoft.com/office/powerpoint/2010/main" val="131946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FB0C1FB-12AD-B64E-9803-8A964E522425}" type="slidenum">
              <a:rPr lang="en-US"/>
              <a:pPr/>
              <a:t>‹#›</a:t>
            </a:fld>
            <a:endParaRPr lang="en-US"/>
          </a:p>
        </p:txBody>
      </p:sp>
    </p:spTree>
    <p:extLst>
      <p:ext uri="{BB962C8B-B14F-4D97-AF65-F5344CB8AC3E}">
        <p14:creationId xmlns:p14="http://schemas.microsoft.com/office/powerpoint/2010/main" val="366603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ea typeface="ＭＳ Ｐゴシック" charset="0"/>
              </a:defRPr>
            </a:lvl1pPr>
          </a:lstStyle>
          <a:p>
            <a:fld id="{CE9747EF-5120-2441-BEB8-F845EE9045F2}" type="datetime1">
              <a:rPr lang="en-US"/>
              <a:pPr/>
              <a:t>5/19/17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FE3A46-6844-1D4D-92D3-E02BD09CE0EC}" type="slidenum">
              <a:rPr lang="en-US"/>
              <a:pPr/>
              <a:t>‹#›</a:t>
            </a:fld>
            <a:endParaRPr lang="en-US"/>
          </a:p>
        </p:txBody>
      </p:sp>
    </p:spTree>
    <p:extLst>
      <p:ext uri="{BB962C8B-B14F-4D97-AF65-F5344CB8AC3E}">
        <p14:creationId xmlns:p14="http://schemas.microsoft.com/office/powerpoint/2010/main" val="2984267800"/>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414F9B5-488C-BD4A-8C90-DA872BA5D18D}" type="slidenum">
              <a:rPr lang="en-US"/>
              <a:pPr/>
              <a:t>‹#›</a:t>
            </a:fld>
            <a:endParaRPr lang="en-US"/>
          </a:p>
        </p:txBody>
      </p:sp>
    </p:spTree>
    <p:extLst>
      <p:ext uri="{BB962C8B-B14F-4D97-AF65-F5344CB8AC3E}">
        <p14:creationId xmlns:p14="http://schemas.microsoft.com/office/powerpoint/2010/main" val="111556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7F2A87B-4771-1647-B829-B3D3C59AA9F8}" type="slidenum">
              <a:rPr lang="en-US"/>
              <a:pPr/>
              <a:t>‹#›</a:t>
            </a:fld>
            <a:endParaRPr lang="en-US"/>
          </a:p>
        </p:txBody>
      </p:sp>
    </p:spTree>
    <p:extLst>
      <p:ext uri="{BB962C8B-B14F-4D97-AF65-F5344CB8AC3E}">
        <p14:creationId xmlns:p14="http://schemas.microsoft.com/office/powerpoint/2010/main" val="392922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E4127A9-FBDE-F243-9705-D9C3CAD8183A}" type="slidenum">
              <a:rPr lang="en-US"/>
              <a:pPr/>
              <a:t>‹#›</a:t>
            </a:fld>
            <a:endParaRPr lang="en-US"/>
          </a:p>
        </p:txBody>
      </p:sp>
    </p:spTree>
    <p:extLst>
      <p:ext uri="{BB962C8B-B14F-4D97-AF65-F5344CB8AC3E}">
        <p14:creationId xmlns:p14="http://schemas.microsoft.com/office/powerpoint/2010/main" val="180444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E51D533-4695-D246-A8DA-33F63B0E004D}" type="slidenum">
              <a:rPr lang="en-US"/>
              <a:pPr/>
              <a:t>‹#›</a:t>
            </a:fld>
            <a:endParaRPr lang="en-US"/>
          </a:p>
        </p:txBody>
      </p:sp>
    </p:spTree>
    <p:extLst>
      <p:ext uri="{BB962C8B-B14F-4D97-AF65-F5344CB8AC3E}">
        <p14:creationId xmlns:p14="http://schemas.microsoft.com/office/powerpoint/2010/main" val="62728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A3A0DB88-DF02-3947-9D57-D659B1224A83}" type="slidenum">
              <a:rPr lang="en-US"/>
              <a:pPr/>
              <a:t>‹#›</a:t>
            </a:fld>
            <a:endParaRPr lang="en-US"/>
          </a:p>
        </p:txBody>
      </p:sp>
    </p:spTree>
    <p:extLst>
      <p:ext uri="{BB962C8B-B14F-4D97-AF65-F5344CB8AC3E}">
        <p14:creationId xmlns:p14="http://schemas.microsoft.com/office/powerpoint/2010/main" val="360899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0DA1BE08-71DD-F640-A6D8-B06C8C657800}" type="slidenum">
              <a:rPr lang="en-US"/>
              <a:pPr/>
              <a:t>‹#›</a:t>
            </a:fld>
            <a:endParaRPr lang="en-US"/>
          </a:p>
        </p:txBody>
      </p:sp>
    </p:spTree>
    <p:extLst>
      <p:ext uri="{BB962C8B-B14F-4D97-AF65-F5344CB8AC3E}">
        <p14:creationId xmlns:p14="http://schemas.microsoft.com/office/powerpoint/2010/main" val="217116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A187016-5BDA-4F4C-A692-6BB160B53F0B}" type="slidenum">
              <a:rPr lang="en-US"/>
              <a:pPr/>
              <a:t>‹#›</a:t>
            </a:fld>
            <a:endParaRPr lang="en-US"/>
          </a:p>
        </p:txBody>
      </p:sp>
    </p:spTree>
    <p:extLst>
      <p:ext uri="{BB962C8B-B14F-4D97-AF65-F5344CB8AC3E}">
        <p14:creationId xmlns:p14="http://schemas.microsoft.com/office/powerpoint/2010/main" val="61304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7AB902F-8F8C-CC45-84AF-7CD8E2B33D5E}" type="slidenum">
              <a:rPr lang="en-US"/>
              <a:pPr/>
              <a:t>‹#›</a:t>
            </a:fld>
            <a:endParaRPr lang="en-US"/>
          </a:p>
        </p:txBody>
      </p:sp>
    </p:spTree>
    <p:extLst>
      <p:ext uri="{BB962C8B-B14F-4D97-AF65-F5344CB8AC3E}">
        <p14:creationId xmlns:p14="http://schemas.microsoft.com/office/powerpoint/2010/main" val="84421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ea typeface="+mn-ea"/>
              </a:endParaRPr>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ea typeface="+mn-ea"/>
              </a:endParaRPr>
            </a:p>
          </p:txBody>
        </p:sp>
        <p:pic>
          <p:nvPicPr>
            <p:cNvPr id="2"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 name="Rectangle 11"/>
          <p:cNvSpPr>
            <a:spLocks noChangeArrowheads="1"/>
          </p:cNvSpPr>
          <p:nvPr userDrawn="1"/>
        </p:nvSpPr>
        <p:spPr bwMode="auto">
          <a:xfrm>
            <a:off x="76200" y="1752600"/>
            <a:ext cx="1524000" cy="685800"/>
          </a:xfrm>
          <a:prstGeom prst="rect">
            <a:avLst/>
          </a:prstGeom>
          <a:noFill/>
          <a:ln>
            <a:noFill/>
          </a:ln>
          <a:effectLs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000" b="1" smtClean="0">
                <a:solidFill>
                  <a:srgbClr val="070C51"/>
                </a:solidFill>
                <a:latin typeface="Arial" panose="020B0604020202020204" pitchFamily="34" charset="0"/>
                <a:ea typeface="+mn-ea"/>
              </a:rPr>
              <a:t>TOM TORLAKSON</a:t>
            </a:r>
            <a:br>
              <a:rPr lang="en-US" altLang="en-US" sz="1000" b="1" smtClean="0">
                <a:solidFill>
                  <a:srgbClr val="070C51"/>
                </a:solidFill>
                <a:latin typeface="Arial" panose="020B0604020202020204" pitchFamily="34" charset="0"/>
                <a:ea typeface="+mn-ea"/>
              </a:rPr>
            </a:br>
            <a:r>
              <a:rPr lang="en-US" altLang="en-US" sz="800" smtClean="0">
                <a:solidFill>
                  <a:srgbClr val="070C51"/>
                </a:solidFill>
                <a:latin typeface="Arial" panose="020B0604020202020204" pitchFamily="34" charset="0"/>
                <a:ea typeface="+mn-ea"/>
              </a:rPr>
              <a:t>State Superintendent </a:t>
            </a:r>
            <a:br>
              <a:rPr lang="en-US" altLang="en-US" sz="800" smtClean="0">
                <a:solidFill>
                  <a:srgbClr val="070C51"/>
                </a:solidFill>
                <a:latin typeface="Arial" panose="020B0604020202020204" pitchFamily="34" charset="0"/>
                <a:ea typeface="+mn-ea"/>
              </a:rPr>
            </a:br>
            <a:r>
              <a:rPr lang="en-US" altLang="en-US" sz="800" smtClean="0">
                <a:solidFill>
                  <a:srgbClr val="070C51"/>
                </a:solidFill>
                <a:latin typeface="Arial" panose="020B0604020202020204" pitchFamily="34" charset="0"/>
                <a:ea typeface="+mn-ea"/>
              </a:rPr>
              <a:t>of Public Instruction</a:t>
            </a:r>
            <a:endParaRPr lang="en-US" altLang="en-US" sz="4400" smtClean="0">
              <a:solidFill>
                <a:schemeClr val="tx2"/>
              </a:solidFill>
              <a:ea typeface="+mn-ea"/>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anose="020B0604020202020204" pitchFamily="34" charset="0"/>
                <a:ea typeface="+mn-ea"/>
              </a:defRPr>
            </a:lvl1pPr>
          </a:lstStyle>
          <a:p>
            <a:pPr>
              <a:defRPr/>
            </a:pPr>
            <a:endParaRPr lang="en-US" altLang="en-US"/>
          </a:p>
        </p:txBody>
      </p:sp>
      <p:sp>
        <p:nvSpPr>
          <p:cNvPr id="4"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anose="020B0604020202020204" pitchFamily="34" charset="0"/>
                <a:ea typeface="+mn-ea"/>
              </a:defRPr>
            </a:lvl1pPr>
          </a:lstStyle>
          <a:p>
            <a:pPr>
              <a:defRPr/>
            </a:pPr>
            <a:endParaRPr lang="en-US" alt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CB20F98A-6D0A-A64F-8014-ED7FA3F5E6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533"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4" r:id="rId12"/>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1.png"/><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2.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3.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3.png"/><Relationship Id="rId1" Type="http://schemas.openxmlformats.org/officeDocument/2006/relationships/tags" Target="../tags/tag5.x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3.png"/><Relationship Id="rId1" Type="http://schemas.openxmlformats.org/officeDocument/2006/relationships/tags" Target="../tags/tag6.xml"/><Relationship Id="rId2"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3.png"/><Relationship Id="rId1" Type="http://schemas.openxmlformats.org/officeDocument/2006/relationships/tags" Target="../tags/tag7.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3.png"/><Relationship Id="rId1" Type="http://schemas.openxmlformats.org/officeDocument/2006/relationships/tags" Target="../tags/tag8.x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23.pn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23.png"/><Relationship Id="rId1" Type="http://schemas.openxmlformats.org/officeDocument/2006/relationships/tags" Target="../tags/tag10.x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2"/>
          <p:cNvSpPr>
            <a:spLocks noChangeArrowheads="1"/>
          </p:cNvSpPr>
          <p:nvPr/>
        </p:nvSpPr>
        <p:spPr bwMode="auto">
          <a:xfrm>
            <a:off x="1447800" y="2209800"/>
            <a:ext cx="7696200" cy="152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099" name="object 3"/>
          <p:cNvSpPr>
            <a:spLocks noChangeArrowheads="1"/>
          </p:cNvSpPr>
          <p:nvPr/>
        </p:nvSpPr>
        <p:spPr bwMode="auto">
          <a:xfrm>
            <a:off x="1027113" y="3444875"/>
            <a:ext cx="3519487" cy="23098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00" name="object 4"/>
          <p:cNvSpPr>
            <a:spLocks noChangeArrowheads="1"/>
          </p:cNvSpPr>
          <p:nvPr/>
        </p:nvSpPr>
        <p:spPr bwMode="auto">
          <a:xfrm>
            <a:off x="1346200" y="3636963"/>
            <a:ext cx="3135313" cy="192563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01" name="object 5"/>
          <p:cNvSpPr>
            <a:spLocks noChangeArrowheads="1"/>
          </p:cNvSpPr>
          <p:nvPr/>
        </p:nvSpPr>
        <p:spPr bwMode="auto">
          <a:xfrm>
            <a:off x="4162425" y="3444875"/>
            <a:ext cx="2308225" cy="23098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02" name="object 6"/>
          <p:cNvSpPr>
            <a:spLocks noChangeArrowheads="1"/>
          </p:cNvSpPr>
          <p:nvPr/>
        </p:nvSpPr>
        <p:spPr bwMode="auto">
          <a:xfrm>
            <a:off x="4481513" y="3636963"/>
            <a:ext cx="1924050" cy="1925637"/>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03" name="object 7"/>
          <p:cNvSpPr>
            <a:spLocks noChangeArrowheads="1"/>
          </p:cNvSpPr>
          <p:nvPr/>
        </p:nvSpPr>
        <p:spPr bwMode="auto">
          <a:xfrm>
            <a:off x="6086475" y="3444875"/>
            <a:ext cx="3057525" cy="230981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04" name="object 8"/>
          <p:cNvSpPr>
            <a:spLocks noChangeArrowheads="1"/>
          </p:cNvSpPr>
          <p:nvPr/>
        </p:nvSpPr>
        <p:spPr bwMode="auto">
          <a:xfrm>
            <a:off x="6430963" y="3636963"/>
            <a:ext cx="2713037" cy="1925637"/>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05" name="object 10"/>
          <p:cNvSpPr>
            <a:spLocks noChangeArrowheads="1"/>
          </p:cNvSpPr>
          <p:nvPr/>
        </p:nvSpPr>
        <p:spPr bwMode="auto">
          <a:xfrm>
            <a:off x="152400" y="457200"/>
            <a:ext cx="1371600" cy="137160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06" name="object 11"/>
          <p:cNvSpPr txBox="1">
            <a:spLocks noChangeArrowheads="1"/>
          </p:cNvSpPr>
          <p:nvPr/>
        </p:nvSpPr>
        <p:spPr bwMode="auto">
          <a:xfrm>
            <a:off x="2773363" y="2268538"/>
            <a:ext cx="46212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endParaRPr lang="en-US" sz="1000">
              <a:solidFill>
                <a:srgbClr val="000054"/>
              </a:solidFill>
              <a:latin typeface="Times New Roman" charset="0"/>
              <a:cs typeface="Times New Roman" charset="0"/>
            </a:endParaRPr>
          </a:p>
          <a:p>
            <a:pPr algn="ctr"/>
            <a:r>
              <a:rPr lang="en-US" sz="1800">
                <a:solidFill>
                  <a:srgbClr val="000054"/>
                </a:solidFill>
                <a:cs typeface="Arial" charset="0"/>
              </a:rPr>
              <a:t>Lilly Rosenberger</a:t>
            </a:r>
          </a:p>
          <a:p>
            <a:pPr algn="ctr"/>
            <a:r>
              <a:rPr lang="en-US" sz="1800">
                <a:solidFill>
                  <a:srgbClr val="000054"/>
                </a:solidFill>
                <a:cs typeface="Arial" charset="0"/>
              </a:rPr>
              <a:t>Title III COE Region Lead</a:t>
            </a:r>
          </a:p>
          <a:p>
            <a:pPr algn="ctr"/>
            <a:r>
              <a:rPr lang="en-US" sz="1300">
                <a:solidFill>
                  <a:srgbClr val="000054"/>
                </a:solidFill>
                <a:cs typeface="Arial" charset="0"/>
              </a:rPr>
              <a:t>lirosenberger@kern.org</a:t>
            </a:r>
            <a:endParaRPr lang="en-US" sz="1800">
              <a:solidFill>
                <a:srgbClr val="000054"/>
              </a:solidFill>
              <a:cs typeface="Arial" charset="0"/>
            </a:endParaRPr>
          </a:p>
        </p:txBody>
      </p:sp>
      <p:sp>
        <p:nvSpPr>
          <p:cNvPr id="4107" name="object 13"/>
          <p:cNvSpPr>
            <a:spLocks noGrp="1"/>
          </p:cNvSpPr>
          <p:nvPr>
            <p:ph type="title"/>
          </p:nvPr>
        </p:nvSpPr>
        <p:spPr>
          <a:xfrm>
            <a:off x="334963" y="423863"/>
            <a:ext cx="8039100" cy="676275"/>
          </a:xfrm>
        </p:spPr>
        <p:txBody>
          <a:bodyPr lIns="0" tIns="0" rIns="0" bIns="0">
            <a:spAutoFit/>
          </a:bodyPr>
          <a:lstStyle/>
          <a:p>
            <a:pPr marL="2651125" indent="-1149350"/>
            <a:r>
              <a:rPr lang="en-US">
                <a:solidFill>
                  <a:srgbClr val="0D1793"/>
                </a:solidFill>
                <a:latin typeface="Arial" charset="0"/>
              </a:rPr>
              <a:t>Title III Workshop</a:t>
            </a:r>
            <a:endParaRPr lang="en-US" sz="2400">
              <a:latin typeface="Arial" charset="0"/>
            </a:endParaRPr>
          </a:p>
        </p:txBody>
      </p:sp>
      <p:sp>
        <p:nvSpPr>
          <p:cNvPr id="4108" name="TextBox 1"/>
          <p:cNvSpPr txBox="1">
            <a:spLocks noChangeArrowheads="1"/>
          </p:cNvSpPr>
          <p:nvPr/>
        </p:nvSpPr>
        <p:spPr bwMode="auto">
          <a:xfrm>
            <a:off x="4416425" y="1155700"/>
            <a:ext cx="3276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1300">
                <a:solidFill>
                  <a:srgbClr val="000054"/>
                </a:solidFill>
              </a:rPr>
              <a:t>May 23,2017</a:t>
            </a:r>
          </a:p>
        </p:txBody>
      </p:sp>
      <p:sp>
        <p:nvSpPr>
          <p:cNvPr id="4109" name="TextBox 1"/>
          <p:cNvSpPr txBox="1">
            <a:spLocks noChangeArrowheads="1"/>
          </p:cNvSpPr>
          <p:nvPr/>
        </p:nvSpPr>
        <p:spPr bwMode="auto">
          <a:xfrm>
            <a:off x="4006850" y="3176588"/>
            <a:ext cx="40957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r>
              <a:rPr lang="en-US"/>
              <a:t>http://kern.org/cia/el/title-iii/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txBox="1">
            <a:spLocks noChangeArrowheads="1"/>
          </p:cNvSpPr>
          <p:nvPr/>
        </p:nvSpPr>
        <p:spPr bwMode="auto">
          <a:xfrm>
            <a:off x="0" y="1893888"/>
            <a:ext cx="9144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sz="1000" b="1">
                <a:solidFill>
                  <a:srgbClr val="070C51"/>
                </a:solidFill>
                <a:cs typeface="Arial" charset="0"/>
              </a:rPr>
              <a:t>TOM TORLAKSON</a:t>
            </a:r>
            <a:endParaRPr lang="en-US" sz="1000">
              <a:solidFill>
                <a:srgbClr val="000054"/>
              </a:solidFill>
              <a:cs typeface="Arial" charset="0"/>
            </a:endParaRPr>
          </a:p>
          <a:p>
            <a:pPr algn="ctr"/>
            <a:r>
              <a:rPr lang="en-US" sz="800">
                <a:solidFill>
                  <a:srgbClr val="070C51"/>
                </a:solidFill>
                <a:cs typeface="Arial" charset="0"/>
              </a:rPr>
              <a:t>State Superintendent</a:t>
            </a:r>
            <a:endParaRPr lang="en-US" sz="800">
              <a:solidFill>
                <a:srgbClr val="000054"/>
              </a:solidFill>
              <a:cs typeface="Arial" charset="0"/>
            </a:endParaRPr>
          </a:p>
          <a:p>
            <a:pPr algn="ctr">
              <a:lnSpc>
                <a:spcPts val="950"/>
              </a:lnSpc>
            </a:pPr>
            <a:r>
              <a:rPr lang="en-US" sz="800">
                <a:solidFill>
                  <a:srgbClr val="070C51"/>
                </a:solidFill>
                <a:cs typeface="Arial" charset="0"/>
              </a:rPr>
              <a:t>of Public Instruction</a:t>
            </a:r>
            <a:endParaRPr lang="en-US" sz="800">
              <a:solidFill>
                <a:srgbClr val="000054"/>
              </a:solidFill>
              <a:cs typeface="Arial" charset="0"/>
            </a:endParaRPr>
          </a:p>
        </p:txBody>
      </p:sp>
      <p:sp>
        <p:nvSpPr>
          <p:cNvPr id="13315" name="object 3"/>
          <p:cNvSpPr>
            <a:spLocks/>
          </p:cNvSpPr>
          <p:nvPr/>
        </p:nvSpPr>
        <p:spPr bwMode="auto">
          <a:xfrm>
            <a:off x="1676400" y="0"/>
            <a:ext cx="7467600" cy="6858000"/>
          </a:xfrm>
          <a:custGeom>
            <a:avLst/>
            <a:gdLst>
              <a:gd name="T0" fmla="*/ 0 w 7467600"/>
              <a:gd name="T1" fmla="*/ 6858002 h 6857999"/>
              <a:gd name="T2" fmla="*/ 7467600 w 7467600"/>
              <a:gd name="T3" fmla="*/ 6858002 h 6857999"/>
              <a:gd name="T4" fmla="*/ 7467600 w 7467600"/>
              <a:gd name="T5" fmla="*/ 0 h 6857999"/>
              <a:gd name="T6" fmla="*/ 0 w 7467600"/>
              <a:gd name="T7" fmla="*/ 0 h 6857999"/>
              <a:gd name="T8" fmla="*/ 0 w 7467600"/>
              <a:gd name="T9" fmla="*/ 6858002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0" h="6857999">
                <a:moveTo>
                  <a:pt x="0" y="6857999"/>
                </a:moveTo>
                <a:lnTo>
                  <a:pt x="7467600" y="6857999"/>
                </a:lnTo>
                <a:lnTo>
                  <a:pt x="7467600" y="0"/>
                </a:lnTo>
                <a:lnTo>
                  <a:pt x="0" y="0"/>
                </a:lnTo>
                <a:lnTo>
                  <a:pt x="0" y="6857999"/>
                </a:lnTo>
                <a:close/>
              </a:path>
            </a:pathLst>
          </a:custGeom>
          <a:solidFill>
            <a:srgbClr val="FDEC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6" name="object 4"/>
          <p:cNvSpPr>
            <a:spLocks/>
          </p:cNvSpPr>
          <p:nvPr/>
        </p:nvSpPr>
        <p:spPr bwMode="auto">
          <a:xfrm>
            <a:off x="0" y="0"/>
            <a:ext cx="1676400" cy="6858000"/>
          </a:xfrm>
          <a:custGeom>
            <a:avLst/>
            <a:gdLst>
              <a:gd name="T0" fmla="*/ 0 w 1676400"/>
              <a:gd name="T1" fmla="*/ 6858003 h 6857999"/>
              <a:gd name="T2" fmla="*/ 1676400 w 1676400"/>
              <a:gd name="T3" fmla="*/ 6858003 h 6857999"/>
              <a:gd name="T4" fmla="*/ 1676400 w 1676400"/>
              <a:gd name="T5" fmla="*/ 0 h 6857999"/>
              <a:gd name="T6" fmla="*/ 0 w 1676400"/>
              <a:gd name="T7" fmla="*/ 0 h 6857999"/>
              <a:gd name="T8" fmla="*/ 0 w 1676400"/>
              <a:gd name="T9" fmla="*/ 6858003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400" h="6857999">
                <a:moveTo>
                  <a:pt x="0" y="6858000"/>
                </a:moveTo>
                <a:lnTo>
                  <a:pt x="1676400" y="6858000"/>
                </a:lnTo>
                <a:lnTo>
                  <a:pt x="1676400" y="0"/>
                </a:lnTo>
                <a:lnTo>
                  <a:pt x="0" y="0"/>
                </a:lnTo>
                <a:lnTo>
                  <a:pt x="0" y="6858000"/>
                </a:lnTo>
              </a:path>
            </a:pathLst>
          </a:custGeom>
          <a:solidFill>
            <a:srgbClr val="F3D58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7" name="object 5"/>
          <p:cNvSpPr>
            <a:spLocks noChangeArrowheads="1"/>
          </p:cNvSpPr>
          <p:nvPr/>
        </p:nvSpPr>
        <p:spPr bwMode="auto">
          <a:xfrm>
            <a:off x="152400" y="457200"/>
            <a:ext cx="13716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3318" name="object 6"/>
          <p:cNvSpPr txBox="1">
            <a:spLocks noChangeArrowheads="1"/>
          </p:cNvSpPr>
          <p:nvPr/>
        </p:nvSpPr>
        <p:spPr bwMode="auto">
          <a:xfrm>
            <a:off x="2133600" y="2209800"/>
            <a:ext cx="58991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nSpc>
                <a:spcPts val="850"/>
              </a:lnSpc>
            </a:pPr>
            <a:endParaRPr lang="en-US" sz="800">
              <a:solidFill>
                <a:srgbClr val="000054"/>
              </a:solidFill>
            </a:endParaRPr>
          </a:p>
          <a:p>
            <a:pPr algn="ctr"/>
            <a:r>
              <a:rPr lang="en-US" sz="2800" b="1">
                <a:solidFill>
                  <a:srgbClr val="000054"/>
                </a:solidFill>
                <a:cs typeface="Arial" charset="0"/>
              </a:rPr>
              <a:t>Question #4</a:t>
            </a:r>
            <a:endParaRPr lang="en-US" sz="2800">
              <a:solidFill>
                <a:srgbClr val="000054"/>
              </a:solidFill>
              <a:cs typeface="Arial" charset="0"/>
            </a:endParaRPr>
          </a:p>
          <a:p>
            <a:pPr>
              <a:lnSpc>
                <a:spcPts val="550"/>
              </a:lnSpc>
              <a:spcBef>
                <a:spcPts val="38"/>
              </a:spcBef>
            </a:pPr>
            <a:endParaRPr lang="en-US" sz="500">
              <a:solidFill>
                <a:srgbClr val="000054"/>
              </a:solidFill>
            </a:endParaRPr>
          </a:p>
          <a:p>
            <a:pPr algn="ctr"/>
            <a:r>
              <a:rPr lang="en-US" sz="2400">
                <a:solidFill>
                  <a:srgbClr val="000054"/>
                </a:solidFill>
                <a:cs typeface="Arial" charset="0"/>
              </a:rPr>
              <a:t>Was the program/service previously provided</a:t>
            </a:r>
          </a:p>
          <a:p>
            <a:pPr algn="ctr"/>
            <a:r>
              <a:rPr lang="en-US" sz="2400">
                <a:solidFill>
                  <a:srgbClr val="000054"/>
                </a:solidFill>
                <a:cs typeface="Arial" charset="0"/>
              </a:rPr>
              <a:t>with state, local and/or other federal funds?</a:t>
            </a:r>
          </a:p>
        </p:txBody>
      </p:sp>
      <p:sp>
        <p:nvSpPr>
          <p:cNvPr id="13319" name="object 7"/>
          <p:cNvSpPr txBox="1">
            <a:spLocks noChangeArrowheads="1"/>
          </p:cNvSpPr>
          <p:nvPr/>
        </p:nvSpPr>
        <p:spPr bwMode="auto">
          <a:xfrm>
            <a:off x="2465388" y="285750"/>
            <a:ext cx="57435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8513" indent="-785813">
              <a:tabLst>
                <a:tab pos="2882900" algn="l"/>
                <a:tab pos="3846513" algn="l"/>
              </a:tabLst>
              <a:defRPr sz="3200">
                <a:solidFill>
                  <a:schemeClr val="tx1"/>
                </a:solidFill>
                <a:latin typeface="Arial" charset="0"/>
                <a:ea typeface="ＭＳ Ｐゴシック" charset="0"/>
              </a:defRPr>
            </a:lvl1pPr>
            <a:lvl2pPr>
              <a:tabLst>
                <a:tab pos="2882900" algn="l"/>
                <a:tab pos="3846513" algn="l"/>
              </a:tabLst>
              <a:defRPr sz="2800">
                <a:solidFill>
                  <a:schemeClr val="tx1"/>
                </a:solidFill>
                <a:latin typeface="Arial" charset="0"/>
                <a:ea typeface="ＭＳ Ｐゴシック" charset="0"/>
              </a:defRPr>
            </a:lvl2pPr>
            <a:lvl3pPr>
              <a:tabLst>
                <a:tab pos="2882900" algn="l"/>
                <a:tab pos="3846513" algn="l"/>
              </a:tabLst>
              <a:defRPr sz="2400">
                <a:solidFill>
                  <a:schemeClr val="tx1"/>
                </a:solidFill>
                <a:latin typeface="Arial" charset="0"/>
                <a:ea typeface="ＭＳ Ｐゴシック" charset="0"/>
              </a:defRPr>
            </a:lvl3pPr>
            <a:lvl4pPr>
              <a:tabLst>
                <a:tab pos="2882900" algn="l"/>
                <a:tab pos="3846513" algn="l"/>
              </a:tabLst>
              <a:defRPr sz="2000">
                <a:solidFill>
                  <a:schemeClr val="tx1"/>
                </a:solidFill>
                <a:latin typeface="Arial" charset="0"/>
                <a:ea typeface="ＭＳ Ｐゴシック" charset="0"/>
              </a:defRPr>
            </a:lvl4pPr>
            <a:lvl5pPr>
              <a:tabLst>
                <a:tab pos="2882900" algn="l"/>
                <a:tab pos="3846513"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9pPr>
          </a:lstStyle>
          <a:p>
            <a:r>
              <a:rPr lang="en-US" sz="3600" b="1">
                <a:solidFill>
                  <a:srgbClr val="0D1793"/>
                </a:solidFill>
                <a:cs typeface="Arial" charset="0"/>
              </a:rPr>
              <a:t>Supplement,	Not Supplant Requirement,	cont.</a:t>
            </a:r>
            <a:endParaRPr lang="en-US" sz="3600">
              <a:solidFill>
                <a:srgbClr val="0D1793"/>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1613"/>
            <a:ext cx="6858000" cy="1216025"/>
          </a:xfrm>
        </p:spPr>
        <p:txBody>
          <a:bodyPr/>
          <a:lstStyle/>
          <a:p>
            <a:r>
              <a:rPr lang="en-US" sz="3200" b="1">
                <a:solidFill>
                  <a:schemeClr val="tx1"/>
                </a:solidFill>
                <a:latin typeface="Arial" charset="0"/>
              </a:rPr>
              <a:t/>
            </a:r>
            <a:br>
              <a:rPr lang="en-US" sz="3200" b="1">
                <a:solidFill>
                  <a:schemeClr val="tx1"/>
                </a:solidFill>
                <a:latin typeface="Arial" charset="0"/>
              </a:rPr>
            </a:br>
            <a:r>
              <a:rPr lang="en-US" sz="3200" b="1">
                <a:solidFill>
                  <a:schemeClr val="tx1"/>
                </a:solidFill>
                <a:latin typeface="Arial" charset="0"/>
              </a:rPr>
              <a:t>How can an LEA determine if materials are core?</a:t>
            </a:r>
            <a:r>
              <a:rPr lang="en-US" sz="3200">
                <a:solidFill>
                  <a:srgbClr val="000000"/>
                </a:solidFill>
                <a:latin typeface="Arial" charset="0"/>
              </a:rPr>
              <a:t/>
            </a:r>
            <a:br>
              <a:rPr lang="en-US" sz="3200">
                <a:solidFill>
                  <a:srgbClr val="000000"/>
                </a:solidFill>
                <a:latin typeface="Arial" charset="0"/>
              </a:rPr>
            </a:br>
            <a:endParaRPr lang="en-US" sz="3200">
              <a:latin typeface="Arial" charset="0"/>
            </a:endParaRPr>
          </a:p>
        </p:txBody>
      </p:sp>
      <p:sp>
        <p:nvSpPr>
          <p:cNvPr id="14339" name="Text Placeholder 2"/>
          <p:cNvSpPr>
            <a:spLocks noGrp="1"/>
          </p:cNvSpPr>
          <p:nvPr>
            <p:ph type="body" idx="1"/>
          </p:nvPr>
        </p:nvSpPr>
        <p:spPr>
          <a:xfrm>
            <a:off x="1676400" y="1417638"/>
            <a:ext cx="7318375" cy="5287962"/>
          </a:xfrm>
        </p:spPr>
        <p:txBody>
          <a:bodyPr/>
          <a:lstStyle/>
          <a:p>
            <a:r>
              <a:rPr lang="en-US" sz="2800">
                <a:solidFill>
                  <a:srgbClr val="000000"/>
                </a:solidFill>
                <a:latin typeface="Calibri" charset="0"/>
              </a:rPr>
              <a:t>All core materials, defined by LEA, are:</a:t>
            </a:r>
          </a:p>
          <a:p>
            <a:pPr lvl="1"/>
            <a:r>
              <a:rPr lang="en-US" sz="2400">
                <a:solidFill>
                  <a:srgbClr val="000000"/>
                </a:solidFill>
                <a:latin typeface="Calibri" charset="0"/>
              </a:rPr>
              <a:t>used on a regular basis</a:t>
            </a:r>
          </a:p>
          <a:p>
            <a:pPr lvl="1"/>
            <a:r>
              <a:rPr lang="en-US" sz="2400">
                <a:solidFill>
                  <a:srgbClr val="000000"/>
                </a:solidFill>
                <a:latin typeface="Calibri" charset="0"/>
              </a:rPr>
              <a:t>sufficient for complete instruction (w/out these core pieces, learning is incomplete)</a:t>
            </a:r>
          </a:p>
          <a:p>
            <a:r>
              <a:rPr lang="en-US" sz="2800">
                <a:solidFill>
                  <a:srgbClr val="000000"/>
                </a:solidFill>
                <a:latin typeface="Calibri" charset="0"/>
              </a:rPr>
              <a:t>Supplemental materials, defined by LEA, are:</a:t>
            </a:r>
            <a:endParaRPr lang="en-US">
              <a:solidFill>
                <a:srgbClr val="000000"/>
              </a:solidFill>
              <a:latin typeface="Calibri" charset="0"/>
            </a:endParaRPr>
          </a:p>
          <a:p>
            <a:pPr lvl="1"/>
            <a:r>
              <a:rPr lang="en-US" sz="2400">
                <a:solidFill>
                  <a:srgbClr val="000000"/>
                </a:solidFill>
                <a:latin typeface="Calibri" charset="0"/>
              </a:rPr>
              <a:t>used as needed to accelerate, remedy, or add to the core, but not sufficient for complete instruction</a:t>
            </a:r>
          </a:p>
          <a:p>
            <a:r>
              <a:rPr lang="en-US" sz="2800">
                <a:solidFill>
                  <a:srgbClr val="000000"/>
                </a:solidFill>
                <a:latin typeface="Calibri" charset="0"/>
              </a:rPr>
              <a:t>Supplemental materials purchased with Title III funds can only be used with ELs or immigrant students for the purposes and conditions of the particular Title III source</a:t>
            </a:r>
            <a:endParaRPr lang="en-US" sz="2800">
              <a:solidFill>
                <a:srgbClr val="000000"/>
              </a:solidFill>
              <a:latin typeface="Arial" charset="0"/>
            </a:endParaRPr>
          </a:p>
          <a:p>
            <a:endParaRPr lang="en-US">
              <a:latin typeface="Arial" charset="0"/>
            </a:endParaRPr>
          </a:p>
        </p:txBody>
      </p:sp>
      <p:sp>
        <p:nvSpPr>
          <p:cNvPr id="143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0B2C0F3E-8589-EF4B-8489-0ACF781AED9E}" type="slidenum">
              <a:rPr lang="en-US" sz="1400"/>
              <a:pPr/>
              <a:t>11</a:t>
            </a:fld>
            <a:endParaRPr lang="en-US" sz="14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685800"/>
            <a:ext cx="8040688" cy="492125"/>
          </a:xfrm>
        </p:spPr>
        <p:txBody>
          <a:bodyPr/>
          <a:lstStyle/>
          <a:p>
            <a:r>
              <a:rPr lang="en-US">
                <a:latin typeface="Arial" charset="0"/>
              </a:rPr>
              <a:t>Think it over…</a:t>
            </a:r>
          </a:p>
        </p:txBody>
      </p:sp>
      <p:sp>
        <p:nvSpPr>
          <p:cNvPr id="15363" name="Text Placeholder 2"/>
          <p:cNvSpPr>
            <a:spLocks noGrp="1"/>
          </p:cNvSpPr>
          <p:nvPr>
            <p:ph type="body" idx="1"/>
          </p:nvPr>
        </p:nvSpPr>
        <p:spPr>
          <a:xfrm>
            <a:off x="1676400" y="1447800"/>
            <a:ext cx="7250113" cy="862013"/>
          </a:xfrm>
        </p:spPr>
        <p:txBody>
          <a:bodyPr/>
          <a:lstStyle/>
          <a:p>
            <a:r>
              <a:rPr lang="en-US">
                <a:latin typeface="Arial" charset="0"/>
              </a:rPr>
              <a:t>Has translation and interpretation become an allowable use of Title III funds under ESSA? </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216400"/>
            <a:ext cx="32131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858000">
                <a:moveTo>
                  <a:pt x="0" y="6858000"/>
                </a:moveTo>
                <a:lnTo>
                  <a:pt x="9144000" y="6858000"/>
                </a:lnTo>
                <a:lnTo>
                  <a:pt x="9144000" y="0"/>
                </a:lnTo>
                <a:lnTo>
                  <a:pt x="0" y="0"/>
                </a:lnTo>
                <a:lnTo>
                  <a:pt x="0" y="6858000"/>
                </a:lnTo>
              </a:path>
            </a:pathLst>
          </a:custGeom>
          <a:solidFill>
            <a:srgbClr val="DCE6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p:cNvSpPr txBox="1">
            <a:spLocks noGrp="1"/>
          </p:cNvSpPr>
          <p:nvPr>
            <p:ph type="title"/>
          </p:nvPr>
        </p:nvSpPr>
        <p:spPr>
          <a:xfrm>
            <a:off x="690563" y="228600"/>
            <a:ext cx="6858000" cy="1143000"/>
          </a:xfrm>
        </p:spPr>
        <p:txBody>
          <a:bodyPr lIns="0" tIns="301879" rIns="0" bIns="0">
            <a:spAutoFit/>
          </a:bodyPr>
          <a:lstStyle/>
          <a:p>
            <a:pPr marL="1204913"/>
            <a:r>
              <a:rPr lang="en-US" b="1">
                <a:solidFill>
                  <a:srgbClr val="000000"/>
                </a:solidFill>
                <a:latin typeface="Calibri" charset="0"/>
                <a:cs typeface="Calibri" charset="0"/>
              </a:rPr>
              <a:t>Here’s the answer…</a:t>
            </a:r>
          </a:p>
        </p:txBody>
      </p:sp>
      <p:sp>
        <p:nvSpPr>
          <p:cNvPr id="16388" name="object 4"/>
          <p:cNvSpPr txBox="1">
            <a:spLocks noChangeArrowheads="1"/>
          </p:cNvSpPr>
          <p:nvPr/>
        </p:nvSpPr>
        <p:spPr bwMode="auto">
          <a:xfrm>
            <a:off x="231775" y="1609725"/>
            <a:ext cx="7773988"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a:tabLst>
                <a:tab pos="355600" algn="l"/>
              </a:tabLst>
              <a:defRPr sz="3200">
                <a:solidFill>
                  <a:schemeClr val="tx1"/>
                </a:solidFill>
                <a:latin typeface="Arial" charset="0"/>
                <a:ea typeface="ＭＳ Ｐゴシック" charset="0"/>
              </a:defRPr>
            </a:lvl1pPr>
            <a:lvl2pPr>
              <a:tabLst>
                <a:tab pos="355600" algn="l"/>
              </a:tabLst>
              <a:defRPr sz="2800">
                <a:solidFill>
                  <a:schemeClr val="tx1"/>
                </a:solidFill>
                <a:latin typeface="Arial" charset="0"/>
                <a:ea typeface="ＭＳ Ｐゴシック" charset="0"/>
              </a:defRPr>
            </a:lvl2pPr>
            <a:lvl3pPr>
              <a:tabLst>
                <a:tab pos="355600" algn="l"/>
              </a:tabLst>
              <a:defRPr sz="2400">
                <a:solidFill>
                  <a:schemeClr val="tx1"/>
                </a:solidFill>
                <a:latin typeface="Arial" charset="0"/>
                <a:ea typeface="ＭＳ Ｐゴシック" charset="0"/>
              </a:defRPr>
            </a:lvl3pPr>
            <a:lvl4pPr>
              <a:tabLst>
                <a:tab pos="355600" algn="l"/>
              </a:tabLst>
              <a:defRPr sz="2000">
                <a:solidFill>
                  <a:schemeClr val="tx1"/>
                </a:solidFill>
                <a:latin typeface="Arial" charset="0"/>
                <a:ea typeface="ＭＳ Ｐゴシック" charset="0"/>
              </a:defRPr>
            </a:lvl4pPr>
            <a:lvl5pPr>
              <a:tabLst>
                <a:tab pos="35560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9pPr>
          </a:lstStyle>
          <a:p>
            <a:pPr indent="-342900">
              <a:buFontTx/>
              <a:buChar char="•"/>
            </a:pPr>
            <a:r>
              <a:rPr lang="en-US" sz="2400">
                <a:solidFill>
                  <a:srgbClr val="000054"/>
                </a:solidFill>
                <a:latin typeface="Calibri" charset="0"/>
                <a:cs typeface="Calibri" charset="0"/>
              </a:rPr>
              <a:t>No, the use of Title III funds for translation and interpretation has not become allowable under the ESSA.</a:t>
            </a:r>
          </a:p>
          <a:p>
            <a:pPr indent="-342900">
              <a:spcBef>
                <a:spcPts val="575"/>
              </a:spcBef>
              <a:buFontTx/>
              <a:buChar char="•"/>
            </a:pPr>
            <a:r>
              <a:rPr lang="en-US" sz="2400">
                <a:solidFill>
                  <a:srgbClr val="000054"/>
                </a:solidFill>
                <a:latin typeface="Calibri" charset="0"/>
                <a:cs typeface="Calibri" charset="0"/>
              </a:rPr>
              <a:t>Title III funds must supplement, not supplant, State, local, and other Federal funds.	Title III funds cannot be used to fulfill an LEA’s obligation under Title VI of the Civil Rights Act of 1964 and the Equal Educational Opportunities Act.</a:t>
            </a:r>
          </a:p>
          <a:p>
            <a:pPr indent="-342900">
              <a:spcBef>
                <a:spcPts val="575"/>
              </a:spcBef>
              <a:buFontTx/>
              <a:buChar char="•"/>
            </a:pPr>
            <a:r>
              <a:rPr lang="en-US" sz="2400">
                <a:solidFill>
                  <a:srgbClr val="000054"/>
                </a:solidFill>
                <a:latin typeface="Calibri" charset="0"/>
                <a:cs typeface="Calibri" charset="0"/>
              </a:rPr>
              <a:t>Title III funds may be used to supplement an LEA’s activities if the LEA is already meeting its obligation to ensure meaningful communication with LEP parents in a language they can understand.</a:t>
            </a:r>
          </a:p>
        </p:txBody>
      </p:sp>
      <p:sp>
        <p:nvSpPr>
          <p:cNvPr id="5" name="object 5"/>
          <p:cNvSpPr txBox="1"/>
          <p:nvPr/>
        </p:nvSpPr>
        <p:spPr>
          <a:xfrm>
            <a:off x="304800" y="6062663"/>
            <a:ext cx="1338263" cy="568325"/>
          </a:xfrm>
          <a:prstGeom prst="rect">
            <a:avLst/>
          </a:prstGeom>
        </p:spPr>
        <p:txBody>
          <a:bodyPr lIns="0" tIns="0" rIns="0" bIns="0">
            <a:spAutoFit/>
          </a:bodyPr>
          <a:lstStyle/>
          <a:p>
            <a:pPr marL="243840">
              <a:defRPr/>
            </a:pPr>
            <a:r>
              <a:rPr sz="1200" spc="-10" dirty="0">
                <a:solidFill>
                  <a:srgbClr val="888888"/>
                </a:solidFill>
                <a:latin typeface="Calibri"/>
                <a:ea typeface="+mn-ea"/>
                <a:cs typeface="Calibri"/>
              </a:rPr>
              <a:t>19</a:t>
            </a:r>
            <a:endParaRPr sz="1200">
              <a:latin typeface="Calibri"/>
              <a:ea typeface="+mn-ea"/>
              <a:cs typeface="Calibri"/>
            </a:endParaRPr>
          </a:p>
        </p:txBody>
      </p:sp>
      <p:sp>
        <p:nvSpPr>
          <p:cNvPr id="16390" name="object 6"/>
          <p:cNvSpPr>
            <a:spLocks noChangeArrowheads="1"/>
          </p:cNvSpPr>
          <p:nvPr/>
        </p:nvSpPr>
        <p:spPr bwMode="auto">
          <a:xfrm>
            <a:off x="4648200" y="5287963"/>
            <a:ext cx="3448050" cy="12636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8325" y="-22225"/>
            <a:ext cx="6858000" cy="1744663"/>
          </a:xfrm>
        </p:spPr>
        <p:txBody>
          <a:bodyPr lIns="0" tIns="326136" rIns="0" bIns="0" rtlCol="0">
            <a:spAutoFit/>
          </a:bodyPr>
          <a:lstStyle/>
          <a:p>
            <a:pPr marL="505459">
              <a:defRPr/>
            </a:pPr>
            <a:r>
              <a:rPr lang="en-US" sz="4600" b="1" spc="-114" dirty="0" smtClean="0">
                <a:solidFill>
                  <a:srgbClr val="1F487C"/>
                </a:solidFill>
                <a:latin typeface="Calibri"/>
                <a:ea typeface="+mj-ea"/>
                <a:cs typeface="Calibri"/>
              </a:rPr>
              <a:t>New Authorized EL Subgrant Uses </a:t>
            </a:r>
            <a:endParaRPr sz="4600" dirty="0">
              <a:latin typeface="Calibri"/>
              <a:ea typeface="+mj-ea"/>
              <a:cs typeface="Calibri"/>
            </a:endParaRPr>
          </a:p>
        </p:txBody>
      </p:sp>
      <p:sp>
        <p:nvSpPr>
          <p:cNvPr id="3" name="object 3"/>
          <p:cNvSpPr txBox="1"/>
          <p:nvPr/>
        </p:nvSpPr>
        <p:spPr>
          <a:xfrm>
            <a:off x="93663" y="6092825"/>
            <a:ext cx="1011237" cy="538163"/>
          </a:xfrm>
          <a:prstGeom prst="rect">
            <a:avLst/>
          </a:prstGeom>
        </p:spPr>
        <p:txBody>
          <a:bodyPr lIns="0" tIns="0" rIns="0" bIns="0">
            <a:spAutoFit/>
          </a:bodyPr>
          <a:lstStyle/>
          <a:p>
            <a:pPr marL="54610" algn="ctr">
              <a:defRPr/>
            </a:pPr>
            <a:r>
              <a:rPr sz="1200" spc="-10" dirty="0">
                <a:solidFill>
                  <a:srgbClr val="888888"/>
                </a:solidFill>
                <a:latin typeface="Calibri"/>
                <a:ea typeface="+mn-ea"/>
                <a:cs typeface="Calibri"/>
              </a:rPr>
              <a:t>15</a:t>
            </a:r>
            <a:endParaRPr sz="1200">
              <a:latin typeface="Calibri"/>
              <a:ea typeface="+mn-ea"/>
              <a:cs typeface="Calibri"/>
            </a:endParaRPr>
          </a:p>
        </p:txBody>
      </p:sp>
      <p:sp>
        <p:nvSpPr>
          <p:cNvPr id="17412" name="object 4"/>
          <p:cNvSpPr>
            <a:spLocks/>
          </p:cNvSpPr>
          <p:nvPr/>
        </p:nvSpPr>
        <p:spPr bwMode="auto">
          <a:xfrm>
            <a:off x="1838325" y="2025650"/>
            <a:ext cx="3335338" cy="1333500"/>
          </a:xfrm>
          <a:custGeom>
            <a:avLst/>
            <a:gdLst>
              <a:gd name="T0" fmla="*/ 0 w 3335020"/>
              <a:gd name="T1" fmla="*/ 1333500 h 1333500"/>
              <a:gd name="T2" fmla="*/ 3335466 w 3335020"/>
              <a:gd name="T3" fmla="*/ 1333500 h 1333500"/>
              <a:gd name="T4" fmla="*/ 3335466 w 3335020"/>
              <a:gd name="T5" fmla="*/ 0 h 1333500"/>
              <a:gd name="T6" fmla="*/ 0 w 3335020"/>
              <a:gd name="T7" fmla="*/ 0 h 1333500"/>
              <a:gd name="T8" fmla="*/ 0 w 3335020"/>
              <a:gd name="T9" fmla="*/ 1333500 h 1333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5020" h="1333500">
                <a:moveTo>
                  <a:pt x="0" y="1333500"/>
                </a:moveTo>
                <a:lnTo>
                  <a:pt x="3334512" y="1333500"/>
                </a:lnTo>
                <a:lnTo>
                  <a:pt x="3334512" y="0"/>
                </a:lnTo>
                <a:lnTo>
                  <a:pt x="0" y="0"/>
                </a:lnTo>
                <a:lnTo>
                  <a:pt x="0" y="1333500"/>
                </a:lnTo>
                <a:close/>
              </a:path>
            </a:pathLst>
          </a:custGeom>
          <a:solidFill>
            <a:srgbClr val="1F487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p:cNvSpPr txBox="1"/>
          <p:nvPr/>
        </p:nvSpPr>
        <p:spPr>
          <a:xfrm>
            <a:off x="2362200" y="2252663"/>
            <a:ext cx="2530475" cy="879475"/>
          </a:xfrm>
          <a:prstGeom prst="rect">
            <a:avLst/>
          </a:prstGeom>
        </p:spPr>
        <p:txBody>
          <a:bodyPr lIns="0" tIns="0" rIns="0" bIns="0">
            <a:spAutoFit/>
          </a:bodyPr>
          <a:lstStyle/>
          <a:p>
            <a:pPr algn="ctr">
              <a:lnSpc>
                <a:spcPts val="3679"/>
              </a:lnSpc>
              <a:defRPr/>
            </a:pPr>
            <a:r>
              <a:rPr sz="3200" dirty="0">
                <a:solidFill>
                  <a:srgbClr val="FFFFFF"/>
                </a:solidFill>
                <a:latin typeface="Calibri"/>
                <a:ea typeface="+mn-ea"/>
                <a:cs typeface="Calibri"/>
              </a:rPr>
              <a:t>Au</a:t>
            </a:r>
            <a:r>
              <a:rPr sz="3200" spc="-20" dirty="0">
                <a:solidFill>
                  <a:srgbClr val="FFFFFF"/>
                </a:solidFill>
                <a:latin typeface="Calibri"/>
                <a:ea typeface="+mn-ea"/>
                <a:cs typeface="Calibri"/>
              </a:rPr>
              <a:t>t</a:t>
            </a:r>
            <a:r>
              <a:rPr sz="3200" spc="-5" dirty="0">
                <a:solidFill>
                  <a:srgbClr val="FFFFFF"/>
                </a:solidFill>
                <a:latin typeface="Calibri"/>
                <a:ea typeface="+mn-ea"/>
                <a:cs typeface="Calibri"/>
              </a:rPr>
              <a:t>hori</a:t>
            </a:r>
            <a:r>
              <a:rPr sz="3200" spc="-80" dirty="0">
                <a:solidFill>
                  <a:srgbClr val="FFFFFF"/>
                </a:solidFill>
                <a:latin typeface="Calibri"/>
                <a:ea typeface="+mn-ea"/>
                <a:cs typeface="Calibri"/>
              </a:rPr>
              <a:t>z</a:t>
            </a:r>
            <a:r>
              <a:rPr sz="3200" dirty="0">
                <a:solidFill>
                  <a:srgbClr val="FFFFFF"/>
                </a:solidFill>
                <a:latin typeface="Calibri"/>
                <a:ea typeface="+mn-ea"/>
                <a:cs typeface="Calibri"/>
              </a:rPr>
              <a:t>ed</a:t>
            </a:r>
            <a:r>
              <a:rPr sz="3200" spc="-5" dirty="0">
                <a:solidFill>
                  <a:srgbClr val="FFFFFF"/>
                </a:solidFill>
                <a:latin typeface="Calibri"/>
                <a:ea typeface="+mn-ea"/>
                <a:cs typeface="Calibri"/>
              </a:rPr>
              <a:t> L</a:t>
            </a:r>
            <a:r>
              <a:rPr sz="3200" spc="-40" dirty="0">
                <a:solidFill>
                  <a:srgbClr val="FFFFFF"/>
                </a:solidFill>
                <a:latin typeface="Calibri"/>
                <a:ea typeface="+mn-ea"/>
                <a:cs typeface="Calibri"/>
              </a:rPr>
              <a:t>E</a:t>
            </a:r>
            <a:r>
              <a:rPr sz="3200" dirty="0">
                <a:solidFill>
                  <a:srgbClr val="FFFFFF"/>
                </a:solidFill>
                <a:latin typeface="Calibri"/>
                <a:ea typeface="+mn-ea"/>
                <a:cs typeface="Calibri"/>
              </a:rPr>
              <a:t>A</a:t>
            </a:r>
            <a:endParaRPr sz="3200" dirty="0">
              <a:latin typeface="Calibri"/>
              <a:ea typeface="+mn-ea"/>
              <a:cs typeface="Calibri"/>
            </a:endParaRPr>
          </a:p>
          <a:p>
            <a:pPr algn="ctr">
              <a:lnSpc>
                <a:spcPts val="3679"/>
              </a:lnSpc>
              <a:defRPr/>
            </a:pPr>
            <a:r>
              <a:rPr sz="3200" dirty="0">
                <a:solidFill>
                  <a:srgbClr val="FFFFFF"/>
                </a:solidFill>
                <a:latin typeface="Calibri"/>
                <a:ea typeface="+mn-ea"/>
                <a:cs typeface="Calibri"/>
              </a:rPr>
              <a:t>U</a:t>
            </a:r>
            <a:r>
              <a:rPr sz="3200" spc="-15" dirty="0">
                <a:solidFill>
                  <a:srgbClr val="FFFFFF"/>
                </a:solidFill>
                <a:latin typeface="Calibri"/>
                <a:ea typeface="+mn-ea"/>
                <a:cs typeface="Calibri"/>
              </a:rPr>
              <a:t>s</a:t>
            </a:r>
            <a:r>
              <a:rPr sz="3200" dirty="0">
                <a:solidFill>
                  <a:srgbClr val="FFFFFF"/>
                </a:solidFill>
                <a:latin typeface="Calibri"/>
                <a:ea typeface="+mn-ea"/>
                <a:cs typeface="Calibri"/>
              </a:rPr>
              <a:t>es</a:t>
            </a:r>
            <a:endParaRPr sz="3200" dirty="0">
              <a:latin typeface="Calibri"/>
              <a:ea typeface="+mn-ea"/>
              <a:cs typeface="Calibri"/>
            </a:endParaRPr>
          </a:p>
        </p:txBody>
      </p:sp>
      <p:sp>
        <p:nvSpPr>
          <p:cNvPr id="17414" name="object 7"/>
          <p:cNvSpPr>
            <a:spLocks/>
          </p:cNvSpPr>
          <p:nvPr/>
        </p:nvSpPr>
        <p:spPr bwMode="auto">
          <a:xfrm>
            <a:off x="1838325" y="3367088"/>
            <a:ext cx="3335338" cy="2854325"/>
          </a:xfrm>
          <a:custGeom>
            <a:avLst/>
            <a:gdLst>
              <a:gd name="T0" fmla="*/ 0 w 3335020"/>
              <a:gd name="T1" fmla="*/ 2852547 h 2854960"/>
              <a:gd name="T2" fmla="*/ 3335466 w 3335020"/>
              <a:gd name="T3" fmla="*/ 2852547 h 2854960"/>
              <a:gd name="T4" fmla="*/ 3335466 w 3335020"/>
              <a:gd name="T5" fmla="*/ 0 h 2854960"/>
              <a:gd name="T6" fmla="*/ 0 w 3335020"/>
              <a:gd name="T7" fmla="*/ 0 h 2854960"/>
              <a:gd name="T8" fmla="*/ 0 w 3335020"/>
              <a:gd name="T9" fmla="*/ 2852547 h 2854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5020" h="2854960">
                <a:moveTo>
                  <a:pt x="0" y="2854452"/>
                </a:moveTo>
                <a:lnTo>
                  <a:pt x="3334512" y="2854452"/>
                </a:lnTo>
                <a:lnTo>
                  <a:pt x="3334512" y="0"/>
                </a:lnTo>
                <a:lnTo>
                  <a:pt x="0" y="0"/>
                </a:lnTo>
                <a:lnTo>
                  <a:pt x="0" y="2854452"/>
                </a:lnTo>
                <a:close/>
              </a:path>
            </a:pathLst>
          </a:custGeom>
          <a:solidFill>
            <a:srgbClr val="D0D7E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15" name="object 9"/>
          <p:cNvSpPr txBox="1">
            <a:spLocks noChangeArrowheads="1"/>
          </p:cNvSpPr>
          <p:nvPr/>
        </p:nvSpPr>
        <p:spPr bwMode="auto">
          <a:xfrm>
            <a:off x="2081213" y="3367088"/>
            <a:ext cx="30924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4150" indent="-171450">
              <a:tabLst>
                <a:tab pos="184150" algn="l"/>
              </a:tabLst>
              <a:defRPr sz="3200">
                <a:solidFill>
                  <a:schemeClr val="tx1"/>
                </a:solidFill>
                <a:latin typeface="Arial" charset="0"/>
                <a:ea typeface="ＭＳ Ｐゴシック" charset="0"/>
              </a:defRPr>
            </a:lvl1pPr>
            <a:lvl2pPr marL="355600" indent="-169863">
              <a:tabLst>
                <a:tab pos="184150" algn="l"/>
              </a:tabLst>
              <a:defRPr sz="2800">
                <a:solidFill>
                  <a:schemeClr val="tx1"/>
                </a:solidFill>
                <a:latin typeface="Arial" charset="0"/>
                <a:ea typeface="ＭＳ Ｐゴシック" charset="0"/>
              </a:defRPr>
            </a:lvl2pPr>
            <a:lvl3pPr>
              <a:tabLst>
                <a:tab pos="184150" algn="l"/>
              </a:tabLst>
              <a:defRPr sz="2400">
                <a:solidFill>
                  <a:schemeClr val="tx1"/>
                </a:solidFill>
                <a:latin typeface="Arial" charset="0"/>
                <a:ea typeface="ＭＳ Ｐゴシック" charset="0"/>
              </a:defRPr>
            </a:lvl3pPr>
            <a:lvl4pPr>
              <a:tabLst>
                <a:tab pos="184150" algn="l"/>
              </a:tabLst>
              <a:defRPr sz="2000">
                <a:solidFill>
                  <a:schemeClr val="tx1"/>
                </a:solidFill>
                <a:latin typeface="Arial" charset="0"/>
                <a:ea typeface="ＭＳ Ｐゴシック" charset="0"/>
              </a:defRPr>
            </a:lvl4pPr>
            <a:lvl5pPr>
              <a:tabLst>
                <a:tab pos="18415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9pPr>
          </a:lstStyle>
          <a:p>
            <a:pPr>
              <a:buFont typeface="Calibri" charset="0"/>
              <a:buChar char="•"/>
            </a:pPr>
            <a:r>
              <a:rPr lang="en-US" sz="1700" b="1">
                <a:solidFill>
                  <a:srgbClr val="000054"/>
                </a:solidFill>
                <a:latin typeface="Calibri" charset="0"/>
                <a:cs typeface="Calibri" charset="0"/>
              </a:rPr>
              <a:t>Upgrading program objectives</a:t>
            </a:r>
            <a:endParaRPr lang="en-US" sz="1700">
              <a:solidFill>
                <a:srgbClr val="000054"/>
              </a:solidFill>
              <a:latin typeface="Calibri" charset="0"/>
              <a:cs typeface="Calibri" charset="0"/>
            </a:endParaRPr>
          </a:p>
          <a:p>
            <a:pPr>
              <a:lnSpc>
                <a:spcPct val="92000"/>
              </a:lnSpc>
              <a:spcBef>
                <a:spcPts val="300"/>
              </a:spcBef>
              <a:buFont typeface="Calibri" charset="0"/>
              <a:buChar char="•"/>
            </a:pPr>
            <a:r>
              <a:rPr lang="en-US" sz="1700" b="1">
                <a:solidFill>
                  <a:srgbClr val="000054"/>
                </a:solidFill>
                <a:latin typeface="Calibri" charset="0"/>
                <a:cs typeface="Calibri" charset="0"/>
              </a:rPr>
              <a:t>Providing community participation programs, family literacy services, and parent and family outreach and training to ELs and their families</a:t>
            </a:r>
            <a:endParaRPr lang="en-US" sz="1700">
              <a:solidFill>
                <a:srgbClr val="000054"/>
              </a:solidFill>
              <a:latin typeface="Calibri" charset="0"/>
              <a:cs typeface="Calibri" charset="0"/>
            </a:endParaRPr>
          </a:p>
          <a:p>
            <a:pPr>
              <a:spcBef>
                <a:spcPts val="125"/>
              </a:spcBef>
              <a:buFont typeface="Calibri" charset="0"/>
              <a:buChar char="•"/>
            </a:pPr>
            <a:r>
              <a:rPr lang="en-US" sz="1700" b="1">
                <a:solidFill>
                  <a:srgbClr val="000054"/>
                </a:solidFill>
                <a:latin typeface="Calibri" charset="0"/>
                <a:cs typeface="Calibri" charset="0"/>
              </a:rPr>
              <a:t>Providing tutorials</a:t>
            </a:r>
            <a:endParaRPr lang="en-US" sz="1700">
              <a:solidFill>
                <a:srgbClr val="000054"/>
              </a:solidFill>
              <a:latin typeface="Calibri" charset="0"/>
              <a:cs typeface="Calibri" charset="0"/>
            </a:endParaRPr>
          </a:p>
          <a:p>
            <a:pPr>
              <a:spcBef>
                <a:spcPts val="138"/>
              </a:spcBef>
              <a:buFont typeface="Calibri" charset="0"/>
              <a:buChar char="•"/>
            </a:pPr>
            <a:r>
              <a:rPr lang="en-US" sz="1700" b="1">
                <a:solidFill>
                  <a:srgbClr val="000054"/>
                </a:solidFill>
                <a:latin typeface="Calibri" charset="0"/>
                <a:cs typeface="Calibri" charset="0"/>
              </a:rPr>
              <a:t>Improving the instruction of ELs</a:t>
            </a:r>
            <a:endParaRPr lang="en-US" sz="1700">
              <a:solidFill>
                <a:srgbClr val="000054"/>
              </a:solidFill>
              <a:latin typeface="Calibri" charset="0"/>
              <a:cs typeface="Calibri" charset="0"/>
            </a:endParaRPr>
          </a:p>
          <a:p>
            <a:pPr>
              <a:spcBef>
                <a:spcPts val="25"/>
              </a:spcBef>
              <a:buFont typeface="Calibri" charset="0"/>
              <a:buChar char="•"/>
            </a:pPr>
            <a:endParaRPr lang="en-US" sz="2000">
              <a:solidFill>
                <a:srgbClr val="000054"/>
              </a:solidFill>
              <a:latin typeface="Times New Roman" charset="0"/>
              <a:cs typeface="Times New Roman" charset="0"/>
            </a:endParaRPr>
          </a:p>
          <a:p>
            <a:pPr lvl="1">
              <a:buClr>
                <a:srgbClr val="1F487C"/>
              </a:buClr>
              <a:buFont typeface="Calibri" charset="0"/>
              <a:buChar char="•"/>
            </a:pPr>
            <a:r>
              <a:rPr lang="en-US" sz="1600" b="1" i="1">
                <a:solidFill>
                  <a:srgbClr val="1F487C"/>
                </a:solidFill>
                <a:latin typeface="Calibri" charset="0"/>
                <a:cs typeface="Calibri" charset="0"/>
              </a:rPr>
              <a:t>(Section 3115(d))</a:t>
            </a:r>
            <a:endParaRPr lang="en-US" sz="1600">
              <a:solidFill>
                <a:srgbClr val="000054"/>
              </a:solidFill>
              <a:latin typeface="Calibri" charset="0"/>
              <a:cs typeface="Calibri" charset="0"/>
            </a:endParaRPr>
          </a:p>
        </p:txBody>
      </p:sp>
      <p:sp>
        <p:nvSpPr>
          <p:cNvPr id="12" name="object 12"/>
          <p:cNvSpPr txBox="1"/>
          <p:nvPr/>
        </p:nvSpPr>
        <p:spPr>
          <a:xfrm>
            <a:off x="7791450" y="236538"/>
            <a:ext cx="1365250" cy="254000"/>
          </a:xfrm>
          <a:prstGeom prst="rect">
            <a:avLst/>
          </a:prstGeom>
        </p:spPr>
        <p:txBody>
          <a:bodyPr lIns="0" tIns="0" rIns="0" bIns="0">
            <a:spAutoFit/>
          </a:bodyPr>
          <a:lstStyle/>
          <a:p>
            <a:pPr marL="12700">
              <a:defRPr/>
            </a:pPr>
            <a:r>
              <a:rPr sz="1800" spc="-5" dirty="0">
                <a:solidFill>
                  <a:srgbClr val="DBE4F0"/>
                </a:solidFill>
                <a:latin typeface="Calibri"/>
                <a:ea typeface="+mn-ea"/>
                <a:cs typeface="Calibri"/>
              </a:rPr>
              <a:t>T</a:t>
            </a:r>
            <a:r>
              <a:rPr sz="1800" spc="-10" dirty="0">
                <a:solidFill>
                  <a:srgbClr val="DBE4F0"/>
                </a:solidFill>
                <a:latin typeface="Calibri"/>
                <a:ea typeface="+mn-ea"/>
                <a:cs typeface="Calibri"/>
              </a:rPr>
              <a:t>i</a:t>
            </a:r>
            <a:r>
              <a:rPr sz="1800" dirty="0">
                <a:solidFill>
                  <a:srgbClr val="DBE4F0"/>
                </a:solidFill>
                <a:latin typeface="Calibri"/>
                <a:ea typeface="+mn-ea"/>
                <a:cs typeface="Calibri"/>
              </a:rPr>
              <a:t>t</a:t>
            </a:r>
            <a:r>
              <a:rPr sz="1800" spc="-10" dirty="0">
                <a:solidFill>
                  <a:srgbClr val="DBE4F0"/>
                </a:solidFill>
                <a:latin typeface="Calibri"/>
                <a:ea typeface="+mn-ea"/>
                <a:cs typeface="Calibri"/>
              </a:rPr>
              <a:t>le</a:t>
            </a:r>
            <a:r>
              <a:rPr sz="1800" spc="15" dirty="0">
                <a:solidFill>
                  <a:srgbClr val="DBE4F0"/>
                </a:solidFill>
                <a:latin typeface="Calibri"/>
                <a:ea typeface="+mn-ea"/>
                <a:cs typeface="Calibri"/>
              </a:rPr>
              <a:t> </a:t>
            </a:r>
            <a:r>
              <a:rPr sz="1800" spc="-5" dirty="0">
                <a:solidFill>
                  <a:srgbClr val="DBE4F0"/>
                </a:solidFill>
                <a:latin typeface="Calibri"/>
                <a:ea typeface="+mn-ea"/>
                <a:cs typeface="Calibri"/>
              </a:rPr>
              <a:t>III</a:t>
            </a:r>
            <a:r>
              <a:rPr sz="1800" spc="-10" dirty="0">
                <a:solidFill>
                  <a:srgbClr val="DBE4F0"/>
                </a:solidFill>
                <a:latin typeface="Calibri"/>
                <a:ea typeface="+mn-ea"/>
                <a:cs typeface="Calibri"/>
              </a:rPr>
              <a:t> </a:t>
            </a:r>
            <a:r>
              <a:rPr sz="1800" spc="-25" dirty="0">
                <a:solidFill>
                  <a:srgbClr val="DBE4F0"/>
                </a:solidFill>
                <a:latin typeface="Calibri"/>
                <a:ea typeface="+mn-ea"/>
                <a:cs typeface="Calibri"/>
              </a:rPr>
              <a:t>F</a:t>
            </a:r>
            <a:r>
              <a:rPr sz="1800" spc="-5" dirty="0">
                <a:solidFill>
                  <a:srgbClr val="DBE4F0"/>
                </a:solidFill>
                <a:latin typeface="Calibri"/>
                <a:ea typeface="+mn-ea"/>
                <a:cs typeface="Calibri"/>
              </a:rPr>
              <a:t>ormul</a:t>
            </a:r>
            <a:endParaRPr sz="1800">
              <a:latin typeface="Calibri"/>
              <a:ea typeface="+mn-ea"/>
              <a:cs typeface="Calibri"/>
            </a:endParaRPr>
          </a:p>
        </p:txBody>
      </p:sp>
      <p:graphicFrame>
        <p:nvGraphicFramePr>
          <p:cNvPr id="11" name="object 11"/>
          <p:cNvGraphicFramePr>
            <a:graphicFrameLocks noGrp="1"/>
          </p:cNvGraphicFramePr>
          <p:nvPr/>
        </p:nvGraphicFramePr>
        <p:xfrm>
          <a:off x="5410200" y="2103438"/>
          <a:ext cx="3409950" cy="4117975"/>
        </p:xfrm>
        <a:graphic>
          <a:graphicData uri="http://schemas.openxmlformats.org/drawingml/2006/table">
            <a:tbl>
              <a:tblPr/>
              <a:tblGrid>
                <a:gridCol w="3409950"/>
              </a:tblGrid>
              <a:tr h="1296840">
                <a:tc>
                  <a:txBody>
                    <a:bodyPr/>
                    <a:lstStyle>
                      <a:lvl1pPr marL="1588">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588" marR="0" lvl="0" indent="0" algn="ctr" defTabSz="914400" rtl="0" eaLnBrk="1" fontAlgn="base" latinLnBrk="0" hangingPunct="1">
                        <a:lnSpc>
                          <a:spcPts val="3675"/>
                        </a:lnSpc>
                        <a:spcBef>
                          <a:spcPct val="0"/>
                        </a:spcBef>
                        <a:spcAft>
                          <a:spcPct val="0"/>
                        </a:spcAft>
                        <a:buClrTx/>
                        <a:buSzTx/>
                        <a:buFontTx/>
                        <a:buNone/>
                        <a:tabLst/>
                      </a:pPr>
                      <a:r>
                        <a:rPr kumimoji="0" lang="en-US" altLang="en-US" sz="3200" b="0" i="0" u="none" strike="noStrike" cap="none" normalizeH="0" baseline="0" dirty="0" smtClean="0">
                          <a:ln>
                            <a:noFill/>
                          </a:ln>
                          <a:solidFill>
                            <a:srgbClr val="FFFFFF"/>
                          </a:solidFill>
                          <a:effectLst/>
                          <a:latin typeface="Calibri" pitchFamily="34" charset="0"/>
                          <a:ea typeface="Calibri" pitchFamily="34" charset="0"/>
                          <a:cs typeface="Calibri" pitchFamily="34" charset="0"/>
                        </a:rPr>
                        <a:t>New LEA Uses</a:t>
                      </a:r>
                      <a:endPar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1588" marR="0" lvl="0" indent="0" algn="ctr" defTabSz="914400" rtl="0" eaLnBrk="1" fontAlgn="base" latinLnBrk="0" hangingPunct="1">
                        <a:lnSpc>
                          <a:spcPts val="3675"/>
                        </a:lnSpc>
                        <a:spcBef>
                          <a:spcPct val="0"/>
                        </a:spcBef>
                        <a:spcAft>
                          <a:spcPct val="0"/>
                        </a:spcAft>
                        <a:buClrTx/>
                        <a:buSzTx/>
                        <a:buFontTx/>
                        <a:buNone/>
                        <a:tabLst/>
                      </a:pPr>
                      <a:r>
                        <a:rPr kumimoji="0" lang="en-US" altLang="en-US" sz="3200" b="0" i="0" u="none" strike="noStrike" cap="none" normalizeH="0" baseline="0" dirty="0" smtClean="0">
                          <a:ln>
                            <a:noFill/>
                          </a:ln>
                          <a:solidFill>
                            <a:srgbClr val="FFFFFF"/>
                          </a:solidFill>
                          <a:effectLst/>
                          <a:latin typeface="Calibri" pitchFamily="34" charset="0"/>
                          <a:ea typeface="Calibri" pitchFamily="34" charset="0"/>
                          <a:cs typeface="Calibri" pitchFamily="34" charset="0"/>
                        </a:rPr>
                        <a:t>Under ESSA</a:t>
                      </a:r>
                      <a:endPar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25908" cap="flat" cmpd="sng" algn="ctr">
                      <a:solidFill>
                        <a:srgbClr val="4F81BC"/>
                      </a:solidFill>
                      <a:prstDash val="solid"/>
                      <a:round/>
                      <a:headEnd type="none" w="med" len="med"/>
                      <a:tailEnd type="none" w="med" len="med"/>
                    </a:lnL>
                    <a:lnR w="25908" cap="flat" cmpd="sng" algn="ctr">
                      <a:solidFill>
                        <a:srgbClr val="4F81BC"/>
                      </a:solidFill>
                      <a:prstDash val="solid"/>
                      <a:round/>
                      <a:headEnd type="none" w="med" len="med"/>
                      <a:tailEnd type="none" w="med" len="med"/>
                    </a:lnR>
                    <a:lnT w="25908" cap="flat" cmpd="sng" algn="ctr">
                      <a:solidFill>
                        <a:srgbClr val="4F81BC"/>
                      </a:solidFill>
                      <a:prstDash val="solid"/>
                      <a:round/>
                      <a:headEnd type="none" w="med" len="med"/>
                      <a:tailEnd type="none" w="med" len="med"/>
                    </a:lnT>
                    <a:lnB w="25908" cap="flat" cmpd="sng" algn="ctr">
                      <a:solidFill>
                        <a:srgbClr val="4F81BC"/>
                      </a:solidFill>
                      <a:prstDash val="solid"/>
                      <a:round/>
                      <a:headEnd type="none" w="med" len="med"/>
                      <a:tailEnd type="none" w="med" len="med"/>
                    </a:lnB>
                    <a:lnTlToBr>
                      <a:noFill/>
                    </a:lnTlToBr>
                    <a:lnBlToTr>
                      <a:noFill/>
                    </a:lnBlToTr>
                    <a:solidFill>
                      <a:srgbClr val="1F487C"/>
                    </a:solidFill>
                  </a:tcPr>
                </a:tc>
              </a:tr>
              <a:tr h="2821135">
                <a:tc>
                  <a:txBody>
                    <a:bodyPr/>
                    <a:lstStyle>
                      <a:lvl1pPr marL="261938" indent="-171450">
                        <a:spcBef>
                          <a:spcPct val="20000"/>
                        </a:spcBef>
                        <a:tabLst>
                          <a:tab pos="261938" algn="l"/>
                        </a:tabLst>
                        <a:defRPr sz="2800">
                          <a:solidFill>
                            <a:schemeClr val="tx1"/>
                          </a:solidFill>
                          <a:latin typeface="Arial" charset="0"/>
                        </a:defRPr>
                      </a:lvl1pPr>
                      <a:lvl2pPr marL="742950" indent="-285750">
                        <a:spcBef>
                          <a:spcPct val="20000"/>
                        </a:spcBef>
                        <a:tabLst>
                          <a:tab pos="261938" algn="l"/>
                        </a:tabLst>
                        <a:defRPr sz="2400">
                          <a:solidFill>
                            <a:schemeClr val="tx1"/>
                          </a:solidFill>
                          <a:latin typeface="Arial" charset="0"/>
                        </a:defRPr>
                      </a:lvl2pPr>
                      <a:lvl3pPr marL="1143000" indent="-228600">
                        <a:spcBef>
                          <a:spcPct val="20000"/>
                        </a:spcBef>
                        <a:tabLst>
                          <a:tab pos="261938" algn="l"/>
                        </a:tabLst>
                        <a:defRPr sz="2000">
                          <a:solidFill>
                            <a:schemeClr val="tx1"/>
                          </a:solidFill>
                          <a:latin typeface="Arial" charset="0"/>
                        </a:defRPr>
                      </a:lvl3pPr>
                      <a:lvl4pPr marL="1600200" indent="-228600">
                        <a:spcBef>
                          <a:spcPct val="20000"/>
                        </a:spcBef>
                        <a:tabLst>
                          <a:tab pos="261938" algn="l"/>
                        </a:tabLst>
                        <a:defRPr>
                          <a:solidFill>
                            <a:schemeClr val="tx1"/>
                          </a:solidFill>
                          <a:latin typeface="Arial" charset="0"/>
                        </a:defRPr>
                      </a:lvl4pPr>
                      <a:lvl5pPr marL="2057400" indent="-228600">
                        <a:spcBef>
                          <a:spcPct val="20000"/>
                        </a:spcBef>
                        <a:tabLst>
                          <a:tab pos="261938" algn="l"/>
                        </a:tabLst>
                        <a:defRPr>
                          <a:solidFill>
                            <a:schemeClr val="tx1"/>
                          </a:solidFill>
                          <a:latin typeface="Arial" charset="0"/>
                        </a:defRPr>
                      </a:lvl5pPr>
                      <a:lvl6pPr marL="2514600" indent="-228600" eaLnBrk="0" fontAlgn="base" hangingPunct="0">
                        <a:spcBef>
                          <a:spcPct val="20000"/>
                        </a:spcBef>
                        <a:spcAft>
                          <a:spcPct val="0"/>
                        </a:spcAft>
                        <a:tabLst>
                          <a:tab pos="261938" algn="l"/>
                        </a:tabLst>
                        <a:defRPr>
                          <a:solidFill>
                            <a:schemeClr val="tx1"/>
                          </a:solidFill>
                          <a:latin typeface="Arial" charset="0"/>
                        </a:defRPr>
                      </a:lvl6pPr>
                      <a:lvl7pPr marL="2971800" indent="-228600" eaLnBrk="0" fontAlgn="base" hangingPunct="0">
                        <a:spcBef>
                          <a:spcPct val="20000"/>
                        </a:spcBef>
                        <a:spcAft>
                          <a:spcPct val="0"/>
                        </a:spcAft>
                        <a:tabLst>
                          <a:tab pos="261938" algn="l"/>
                        </a:tabLst>
                        <a:defRPr>
                          <a:solidFill>
                            <a:schemeClr val="tx1"/>
                          </a:solidFill>
                          <a:latin typeface="Arial" charset="0"/>
                        </a:defRPr>
                      </a:lvl7pPr>
                      <a:lvl8pPr marL="3429000" indent="-228600" eaLnBrk="0" fontAlgn="base" hangingPunct="0">
                        <a:spcBef>
                          <a:spcPct val="20000"/>
                        </a:spcBef>
                        <a:spcAft>
                          <a:spcPct val="0"/>
                        </a:spcAft>
                        <a:tabLst>
                          <a:tab pos="261938" algn="l"/>
                        </a:tabLst>
                        <a:defRPr>
                          <a:solidFill>
                            <a:schemeClr val="tx1"/>
                          </a:solidFill>
                          <a:latin typeface="Arial" charset="0"/>
                        </a:defRPr>
                      </a:lvl8pPr>
                      <a:lvl9pPr marL="3886200" indent="-228600" eaLnBrk="0" fontAlgn="base" hangingPunct="0">
                        <a:spcBef>
                          <a:spcPct val="20000"/>
                        </a:spcBef>
                        <a:spcAft>
                          <a:spcPct val="0"/>
                        </a:spcAft>
                        <a:tabLst>
                          <a:tab pos="261938" algn="l"/>
                        </a:tabLst>
                        <a:defRPr>
                          <a:solidFill>
                            <a:schemeClr val="tx1"/>
                          </a:solidFill>
                          <a:latin typeface="Arial" charset="0"/>
                        </a:defRPr>
                      </a:lvl9pPr>
                    </a:lstStyle>
                    <a:p>
                      <a:pPr marL="261938" marR="0" lvl="0" indent="-171450" algn="l" defTabSz="914400" rtl="0" eaLnBrk="1" fontAlgn="base" latinLnBrk="0" hangingPunct="1">
                        <a:lnSpc>
                          <a:spcPct val="91000"/>
                        </a:lnSpc>
                        <a:spcBef>
                          <a:spcPct val="0"/>
                        </a:spcBef>
                        <a:spcAft>
                          <a:spcPct val="0"/>
                        </a:spcAft>
                        <a:buClrTx/>
                        <a:buSzTx/>
                        <a:buFont typeface="Calibri" pitchFamily="34" charset="0"/>
                        <a:buChar char="•"/>
                        <a:tabLst>
                          <a:tab pos="261938" algn="l"/>
                        </a:tabLst>
                      </a:pPr>
                      <a:r>
                        <a:rPr kumimoji="0" lang="en-US" altLang="en-US" sz="17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Improving the instruction of ELs, which may include ELs with a disability, through educational technology</a:t>
                      </a:r>
                      <a:endParaRPr kumimoji="0" lang="en-US" altLang="en-US" sz="17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261938" marR="0" lvl="0" indent="-171450" algn="just" defTabSz="914400" rtl="0" eaLnBrk="1" fontAlgn="base" latinLnBrk="0" hangingPunct="1">
                        <a:lnSpc>
                          <a:spcPct val="92000"/>
                        </a:lnSpc>
                        <a:spcBef>
                          <a:spcPts val="325"/>
                        </a:spcBef>
                        <a:spcAft>
                          <a:spcPct val="0"/>
                        </a:spcAft>
                        <a:buClrTx/>
                        <a:buSzTx/>
                        <a:buFont typeface="Calibri" pitchFamily="34" charset="0"/>
                        <a:buChar char="•"/>
                        <a:tabLst>
                          <a:tab pos="261938" algn="l"/>
                        </a:tabLst>
                      </a:pPr>
                      <a:r>
                        <a:rPr kumimoji="0" lang="en-US" altLang="en-US" sz="17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Offering early college high school or dual/concurrent enrollment programs</a:t>
                      </a:r>
                      <a:endParaRPr kumimoji="0" lang="en-US" altLang="en-US" sz="17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261938" marR="0" lvl="0" indent="-171450" algn="just" defTabSz="914400" rtl="0" eaLnBrk="1" fontAlgn="base" latinLnBrk="0" hangingPunct="1">
                        <a:lnSpc>
                          <a:spcPct val="92000"/>
                        </a:lnSpc>
                        <a:spcBef>
                          <a:spcPts val="313"/>
                        </a:spcBef>
                        <a:spcAft>
                          <a:spcPct val="0"/>
                        </a:spcAft>
                        <a:buClrTx/>
                        <a:buSzTx/>
                        <a:buFont typeface="Calibri" pitchFamily="34" charset="0"/>
                        <a:buChar char="•"/>
                        <a:tabLst>
                          <a:tab pos="261938" algn="l"/>
                        </a:tabLst>
                      </a:pPr>
                      <a:r>
                        <a:rPr kumimoji="0" lang="en-US" altLang="en-US" sz="17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Funds can be used to provide materials in a language that a student can understand.</a:t>
                      </a:r>
                      <a:endParaRPr kumimoji="0" lang="en-US" altLang="en-US" sz="17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a:noFill/>
                    </a:lnL>
                    <a:lnR>
                      <a:noFill/>
                    </a:lnR>
                    <a:lnT w="25908" cap="flat" cmpd="sng" algn="ctr">
                      <a:solidFill>
                        <a:srgbClr val="4F81BC"/>
                      </a:solidFill>
                      <a:prstDash val="solid"/>
                      <a:round/>
                      <a:headEnd type="none" w="med" len="med"/>
                      <a:tailEnd type="none" w="med" len="med"/>
                    </a:lnT>
                    <a:lnB>
                      <a:noFill/>
                    </a:lnB>
                    <a:lnTlToBr>
                      <a:noFill/>
                    </a:lnTlToBr>
                    <a:lnBlToTr>
                      <a:noFill/>
                    </a:lnBlToTr>
                    <a:solidFill>
                      <a:srgbClr val="D0D7E8"/>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103631" rIns="0" bIns="0" rtlCol="0">
            <a:spAutoFit/>
          </a:bodyPr>
          <a:lstStyle/>
          <a:p>
            <a:pPr>
              <a:defRPr/>
            </a:pPr>
            <a:r>
              <a:rPr sz="3600" b="1" spc="-25" dirty="0">
                <a:solidFill>
                  <a:srgbClr val="000000"/>
                </a:solidFill>
                <a:latin typeface="Calibri"/>
                <a:ea typeface="+mj-ea"/>
                <a:cs typeface="Calibri"/>
              </a:rPr>
              <a:t>Upd</a:t>
            </a:r>
            <a:r>
              <a:rPr sz="3600" b="1" spc="-60" dirty="0">
                <a:solidFill>
                  <a:srgbClr val="000000"/>
                </a:solidFill>
                <a:latin typeface="Calibri"/>
                <a:ea typeface="+mj-ea"/>
                <a:cs typeface="Calibri"/>
              </a:rPr>
              <a:t>a</a:t>
            </a:r>
            <a:r>
              <a:rPr sz="3600" b="1" spc="-65" dirty="0">
                <a:solidFill>
                  <a:srgbClr val="000000"/>
                </a:solidFill>
                <a:latin typeface="Calibri"/>
                <a:ea typeface="+mj-ea"/>
                <a:cs typeface="Calibri"/>
              </a:rPr>
              <a:t>t</a:t>
            </a:r>
            <a:r>
              <a:rPr sz="3600" b="1" spc="-5" dirty="0">
                <a:solidFill>
                  <a:srgbClr val="000000"/>
                </a:solidFill>
                <a:latin typeface="Calibri"/>
                <a:ea typeface="+mj-ea"/>
                <a:cs typeface="Calibri"/>
              </a:rPr>
              <a:t>e</a:t>
            </a:r>
            <a:r>
              <a:rPr sz="3600" b="1" dirty="0">
                <a:solidFill>
                  <a:srgbClr val="000000"/>
                </a:solidFill>
                <a:latin typeface="Calibri"/>
                <a:ea typeface="+mj-ea"/>
                <a:cs typeface="Calibri"/>
              </a:rPr>
              <a:t>s</a:t>
            </a:r>
            <a:r>
              <a:rPr sz="3600" b="1" spc="15" dirty="0">
                <a:solidFill>
                  <a:srgbClr val="000000"/>
                </a:solidFill>
                <a:latin typeface="Calibri"/>
                <a:ea typeface="+mj-ea"/>
                <a:cs typeface="Calibri"/>
              </a:rPr>
              <a:t> </a:t>
            </a:r>
            <a:r>
              <a:rPr sz="3600" b="1" spc="-50" dirty="0">
                <a:solidFill>
                  <a:srgbClr val="000000"/>
                </a:solidFill>
                <a:latin typeface="Calibri"/>
                <a:ea typeface="+mj-ea"/>
                <a:cs typeface="Calibri"/>
              </a:rPr>
              <a:t>t</a:t>
            </a:r>
            <a:r>
              <a:rPr sz="3600" b="1" spc="-20" dirty="0">
                <a:solidFill>
                  <a:srgbClr val="000000"/>
                </a:solidFill>
                <a:latin typeface="Calibri"/>
                <a:ea typeface="+mj-ea"/>
                <a:cs typeface="Calibri"/>
              </a:rPr>
              <a:t>o</a:t>
            </a:r>
            <a:r>
              <a:rPr sz="3600" b="1" dirty="0">
                <a:solidFill>
                  <a:srgbClr val="000000"/>
                </a:solidFill>
                <a:latin typeface="Calibri"/>
                <a:ea typeface="+mj-ea"/>
                <a:cs typeface="Calibri"/>
              </a:rPr>
              <a:t> </a:t>
            </a:r>
            <a:r>
              <a:rPr sz="3600" b="1" spc="-80" dirty="0">
                <a:solidFill>
                  <a:srgbClr val="000000"/>
                </a:solidFill>
                <a:latin typeface="Calibri"/>
                <a:ea typeface="+mj-ea"/>
                <a:cs typeface="Calibri"/>
              </a:rPr>
              <a:t>R</a:t>
            </a:r>
            <a:r>
              <a:rPr sz="3600" b="1" spc="-25" dirty="0">
                <a:solidFill>
                  <a:srgbClr val="000000"/>
                </a:solidFill>
                <a:latin typeface="Calibri"/>
                <a:ea typeface="+mj-ea"/>
                <a:cs typeface="Calibri"/>
              </a:rPr>
              <a:t>eportin</a:t>
            </a:r>
            <a:r>
              <a:rPr sz="3600" b="1" spc="-20" dirty="0">
                <a:solidFill>
                  <a:srgbClr val="000000"/>
                </a:solidFill>
                <a:latin typeface="Calibri"/>
                <a:ea typeface="+mj-ea"/>
                <a:cs typeface="Calibri"/>
              </a:rPr>
              <a:t>g</a:t>
            </a:r>
            <a:r>
              <a:rPr sz="3600" b="1" spc="35" dirty="0">
                <a:solidFill>
                  <a:srgbClr val="000000"/>
                </a:solidFill>
                <a:latin typeface="Calibri"/>
                <a:ea typeface="+mj-ea"/>
                <a:cs typeface="Calibri"/>
              </a:rPr>
              <a:t> </a:t>
            </a:r>
            <a:r>
              <a:rPr sz="3600" b="1" spc="-75" dirty="0">
                <a:solidFill>
                  <a:srgbClr val="000000"/>
                </a:solidFill>
                <a:latin typeface="Calibri"/>
                <a:ea typeface="+mj-ea"/>
                <a:cs typeface="Calibri"/>
              </a:rPr>
              <a:t>R</a:t>
            </a:r>
            <a:r>
              <a:rPr sz="3600" b="1" spc="-25" dirty="0">
                <a:solidFill>
                  <a:srgbClr val="000000"/>
                </a:solidFill>
                <a:latin typeface="Calibri"/>
                <a:ea typeface="+mj-ea"/>
                <a:cs typeface="Calibri"/>
              </a:rPr>
              <a:t>equi</a:t>
            </a:r>
            <a:r>
              <a:rPr sz="3600" b="1" spc="-40" dirty="0">
                <a:solidFill>
                  <a:srgbClr val="000000"/>
                </a:solidFill>
                <a:latin typeface="Calibri"/>
                <a:ea typeface="+mj-ea"/>
                <a:cs typeface="Calibri"/>
              </a:rPr>
              <a:t>r</a:t>
            </a:r>
            <a:r>
              <a:rPr sz="3600" b="1" spc="-5" dirty="0">
                <a:solidFill>
                  <a:srgbClr val="000000"/>
                </a:solidFill>
                <a:latin typeface="Calibri"/>
                <a:ea typeface="+mj-ea"/>
                <a:cs typeface="Calibri"/>
              </a:rPr>
              <a:t>eme</a:t>
            </a:r>
            <a:r>
              <a:rPr sz="3600" b="1" spc="-35" dirty="0">
                <a:solidFill>
                  <a:srgbClr val="000000"/>
                </a:solidFill>
                <a:latin typeface="Calibri"/>
                <a:ea typeface="+mj-ea"/>
                <a:cs typeface="Calibri"/>
              </a:rPr>
              <a:t>n</a:t>
            </a:r>
            <a:r>
              <a:rPr sz="3600" b="1" spc="-15" dirty="0">
                <a:solidFill>
                  <a:srgbClr val="000000"/>
                </a:solidFill>
                <a:latin typeface="Calibri"/>
                <a:ea typeface="+mj-ea"/>
                <a:cs typeface="Calibri"/>
              </a:rPr>
              <a:t>ts</a:t>
            </a:r>
            <a:endParaRPr sz="3600">
              <a:latin typeface="Calibri"/>
              <a:ea typeface="+mj-ea"/>
              <a:cs typeface="Calibri"/>
            </a:endParaRPr>
          </a:p>
        </p:txBody>
      </p:sp>
      <p:sp>
        <p:nvSpPr>
          <p:cNvPr id="3" name="object 3"/>
          <p:cNvSpPr txBox="1"/>
          <p:nvPr/>
        </p:nvSpPr>
        <p:spPr>
          <a:xfrm>
            <a:off x="304800" y="6062663"/>
            <a:ext cx="882650" cy="568325"/>
          </a:xfrm>
          <a:prstGeom prst="rect">
            <a:avLst/>
          </a:prstGeom>
        </p:spPr>
        <p:txBody>
          <a:bodyPr lIns="0" tIns="0" rIns="0" bIns="0">
            <a:spAutoFit/>
          </a:bodyPr>
          <a:lstStyle/>
          <a:p>
            <a:pPr marL="243840">
              <a:defRPr/>
            </a:pPr>
            <a:r>
              <a:rPr sz="1200" spc="-10" dirty="0">
                <a:solidFill>
                  <a:srgbClr val="888888"/>
                </a:solidFill>
                <a:latin typeface="Calibri"/>
                <a:ea typeface="+mn-ea"/>
                <a:cs typeface="Calibri"/>
              </a:rPr>
              <a:t>34</a:t>
            </a:r>
            <a:endParaRPr sz="1200">
              <a:latin typeface="Calibri"/>
              <a:ea typeface="+mn-ea"/>
              <a:cs typeface="Calibri"/>
            </a:endParaRPr>
          </a:p>
        </p:txBody>
      </p:sp>
      <p:graphicFrame>
        <p:nvGraphicFramePr>
          <p:cNvPr id="4" name="object 4"/>
          <p:cNvGraphicFramePr>
            <a:graphicFrameLocks noGrp="1"/>
          </p:cNvGraphicFramePr>
          <p:nvPr/>
        </p:nvGraphicFramePr>
        <p:xfrm>
          <a:off x="2133600" y="2209800"/>
          <a:ext cx="6477000" cy="3977038"/>
        </p:xfrm>
        <a:graphic>
          <a:graphicData uri="http://schemas.openxmlformats.org/drawingml/2006/table">
            <a:tbl>
              <a:tblPr/>
              <a:tblGrid>
                <a:gridCol w="3336925"/>
                <a:gridCol w="3140075"/>
              </a:tblGrid>
              <a:tr h="546013">
                <a:tc>
                  <a:txBody>
                    <a:bodyPr/>
                    <a:lstStyle>
                      <a:lvl1pPr marL="1198563">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19856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alibri" pitchFamily="34" charset="0"/>
                          <a:ea typeface="Calibri" pitchFamily="34" charset="0"/>
                          <a:cs typeface="Calibri" pitchFamily="34" charset="0"/>
                        </a:rPr>
                        <a:t>Under ESSA</a:t>
                      </a:r>
                      <a:endParaRPr kumimoji="0" lang="en-US" alt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1F487C"/>
                    </a:solidFill>
                  </a:tcPr>
                </a:tc>
                <a:tc>
                  <a:txBody>
                    <a:bodyPr/>
                    <a:lstStyle>
                      <a:lvl1pPr marL="1062038">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062038"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Calibri" pitchFamily="34" charset="0"/>
                          <a:ea typeface="Calibri" pitchFamily="34" charset="0"/>
                          <a:cs typeface="Calibri" pitchFamily="34" charset="0"/>
                        </a:rPr>
                        <a:t>Under NCLB</a:t>
                      </a:r>
                      <a:endParaRPr kumimoji="0" lang="en-US" alt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1F487C"/>
                    </a:solidFill>
                  </a:tcPr>
                </a:tc>
              </a:tr>
              <a:tr h="822829">
                <a:tc>
                  <a:txBody>
                    <a:bodyPr/>
                    <a:lstStyle>
                      <a:lvl1pPr marL="84138">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Describe how programs and activities are </a:t>
                      </a:r>
                      <a:r>
                        <a:rPr kumimoji="0" lang="en-US" altLang="en-US" sz="1800" b="0" i="0" u="none" strike="noStrike" cap="none" normalizeH="0" baseline="0" smtClean="0">
                          <a:ln>
                            <a:noFill/>
                          </a:ln>
                          <a:solidFill>
                            <a:srgbClr val="FF0000"/>
                          </a:solidFill>
                          <a:effectLst/>
                          <a:latin typeface="Calibri" pitchFamily="34" charset="0"/>
                          <a:ea typeface="Calibri" pitchFamily="34" charset="0"/>
                          <a:cs typeface="Calibri" pitchFamily="34" charset="0"/>
                        </a:rPr>
                        <a:t>supplemental</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lvl1pPr marL="85725">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Describe the programs and activities conducted by the entity</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r>
              <a:tr h="314275">
                <a:tc>
                  <a:txBody>
                    <a:bodyPr/>
                    <a:lstStyle>
                      <a:lvl1pPr marL="84138">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Disaggregate ELs with a </a:t>
                      </a:r>
                      <a:r>
                        <a:rPr kumimoji="0" lang="en-US" altLang="en-US" sz="1800" b="0" i="0" u="none" strike="noStrike" cap="none" normalizeH="0" baseline="0" smtClean="0">
                          <a:ln>
                            <a:noFill/>
                          </a:ln>
                          <a:solidFill>
                            <a:srgbClr val="FF0000"/>
                          </a:solidFill>
                          <a:effectLst/>
                          <a:latin typeface="Calibri" pitchFamily="34" charset="0"/>
                          <a:ea typeface="Calibri" pitchFamily="34" charset="0"/>
                          <a:cs typeface="Calibri" pitchFamily="34" charset="0"/>
                        </a:rPr>
                        <a:t>disability</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marL="85725">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Not a requirement</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r h="1371381">
                <a:tc>
                  <a:txBody>
                    <a:bodyPr/>
                    <a:lstStyle>
                      <a:lvl1pPr marL="84138">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Report proficiency based on </a:t>
                      </a:r>
                      <a:r>
                        <a:rPr kumimoji="0" lang="en-US" altLang="en-US" sz="1800" b="0" i="0" u="none" strike="noStrike" cap="none" normalizeH="0" baseline="0" smtClean="0">
                          <a:ln>
                            <a:noFill/>
                          </a:ln>
                          <a:solidFill>
                            <a:srgbClr val="FF0000"/>
                          </a:solidFill>
                          <a:effectLst/>
                          <a:latin typeface="Calibri" pitchFamily="34" charset="0"/>
                          <a:ea typeface="Calibri" pitchFamily="34" charset="0"/>
                          <a:cs typeface="Calibri" pitchFamily="34" charset="0"/>
                        </a:rPr>
                        <a:t>English language proficiency standards, </a:t>
                      </a: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and the number who </a:t>
                      </a:r>
                      <a:r>
                        <a:rPr kumimoji="0" lang="en-US" altLang="en-US" sz="1800" b="0" i="0" u="none" strike="noStrike" cap="none" normalizeH="0" baseline="0" smtClean="0">
                          <a:ln>
                            <a:noFill/>
                          </a:ln>
                          <a:solidFill>
                            <a:srgbClr val="FF0000"/>
                          </a:solidFill>
                          <a:effectLst/>
                          <a:latin typeface="Calibri" pitchFamily="34" charset="0"/>
                          <a:ea typeface="Calibri" pitchFamily="34" charset="0"/>
                          <a:cs typeface="Calibri" pitchFamily="34" charset="0"/>
                        </a:rPr>
                        <a:t>exit </a:t>
                      </a: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LIEPs based on attainment of ELP</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lvl1pPr marL="85725">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Report proficiency based on a valid and reliable  ELP assessment</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r>
              <a:tr h="607916">
                <a:tc>
                  <a:txBody>
                    <a:bodyPr/>
                    <a:lstStyle>
                      <a:lvl1pPr marL="84138">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Report progress for ELs </a:t>
                      </a:r>
                      <a:r>
                        <a:rPr kumimoji="0" lang="en-US" altLang="en-US" sz="1800" b="0" i="0" u="none" strike="noStrike" cap="none" normalizeH="0" baseline="0" smtClean="0">
                          <a:ln>
                            <a:noFill/>
                          </a:ln>
                          <a:solidFill>
                            <a:srgbClr val="FF0000"/>
                          </a:solidFill>
                          <a:effectLst/>
                          <a:latin typeface="Calibri" pitchFamily="34" charset="0"/>
                          <a:ea typeface="Calibri" pitchFamily="34" charset="0"/>
                          <a:cs typeface="Calibri" pitchFamily="34" charset="0"/>
                        </a:rPr>
                        <a:t>4 </a:t>
                      </a: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years after receiving services</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marL="85725">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Report progress for ELs 2 years after receiving services</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r h="314275">
                <a:tc>
                  <a:txBody>
                    <a:bodyPr/>
                    <a:lstStyle>
                      <a:lvl1pPr marL="84138">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Report on </a:t>
                      </a:r>
                      <a:r>
                        <a:rPr kumimoji="0" lang="en-US" altLang="en-US" sz="1800" b="0" i="0" u="none" strike="noStrike" cap="none" normalizeH="0" baseline="0" smtClean="0">
                          <a:ln>
                            <a:noFill/>
                          </a:ln>
                          <a:solidFill>
                            <a:srgbClr val="FF0000"/>
                          </a:solidFill>
                          <a:effectLst/>
                          <a:latin typeface="Calibri" pitchFamily="34" charset="0"/>
                          <a:ea typeface="Calibri" pitchFamily="34" charset="0"/>
                          <a:cs typeface="Calibri" pitchFamily="34" charset="0"/>
                        </a:rPr>
                        <a:t>long-term </a:t>
                      </a: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ELs</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lvl1pPr marL="85725">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F487C"/>
                          </a:solidFill>
                          <a:effectLst/>
                          <a:latin typeface="Calibri" pitchFamily="34" charset="0"/>
                          <a:ea typeface="Calibri" pitchFamily="34" charset="0"/>
                          <a:cs typeface="Calibri" pitchFamily="34" charset="0"/>
                        </a:rPr>
                        <a:t>Not a requirement</a:t>
                      </a: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p:cNvSpPr txBox="1">
            <a:spLocks noChangeArrowheads="1"/>
          </p:cNvSpPr>
          <p:nvPr/>
        </p:nvSpPr>
        <p:spPr bwMode="auto">
          <a:xfrm>
            <a:off x="4267200" y="1963738"/>
            <a:ext cx="18319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7475" indent="-104775">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2500" b="1">
                <a:solidFill>
                  <a:srgbClr val="000054"/>
                </a:solidFill>
                <a:latin typeface="Arial Narrow" charset="0"/>
                <a:cs typeface="Arial Narrow" charset="0"/>
              </a:rPr>
              <a:t>Early Learning</a:t>
            </a:r>
            <a:endParaRPr lang="en-US" sz="2500">
              <a:solidFill>
                <a:srgbClr val="000054"/>
              </a:solidFill>
              <a:latin typeface="Arial Narrow" charset="0"/>
              <a:cs typeface="Arial Narrow" charset="0"/>
            </a:endParaRPr>
          </a:p>
        </p:txBody>
      </p:sp>
      <p:sp>
        <p:nvSpPr>
          <p:cNvPr id="19459" name="object 3"/>
          <p:cNvSpPr txBox="1">
            <a:spLocks noChangeArrowheads="1"/>
          </p:cNvSpPr>
          <p:nvPr/>
        </p:nvSpPr>
        <p:spPr bwMode="auto">
          <a:xfrm>
            <a:off x="2057400" y="2500313"/>
            <a:ext cx="6850063"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a:tabLst>
                <a:tab pos="355600" algn="l"/>
              </a:tabLst>
              <a:defRPr sz="3200">
                <a:solidFill>
                  <a:schemeClr val="tx1"/>
                </a:solidFill>
                <a:latin typeface="Arial" charset="0"/>
                <a:ea typeface="ＭＳ Ｐゴシック" charset="0"/>
              </a:defRPr>
            </a:lvl1pPr>
            <a:lvl2pPr marL="1270000" indent="-342900">
              <a:tabLst>
                <a:tab pos="355600" algn="l"/>
              </a:tabLst>
              <a:defRPr sz="2800">
                <a:solidFill>
                  <a:schemeClr val="tx1"/>
                </a:solidFill>
                <a:latin typeface="Arial" charset="0"/>
                <a:ea typeface="ＭＳ Ｐゴシック" charset="0"/>
              </a:defRPr>
            </a:lvl2pPr>
            <a:lvl3pPr>
              <a:tabLst>
                <a:tab pos="355600" algn="l"/>
              </a:tabLst>
              <a:defRPr sz="2400">
                <a:solidFill>
                  <a:schemeClr val="tx1"/>
                </a:solidFill>
                <a:latin typeface="Arial" charset="0"/>
                <a:ea typeface="ＭＳ Ｐゴシック" charset="0"/>
              </a:defRPr>
            </a:lvl3pPr>
            <a:lvl4pPr>
              <a:tabLst>
                <a:tab pos="355600" algn="l"/>
              </a:tabLst>
              <a:defRPr sz="2000">
                <a:solidFill>
                  <a:schemeClr val="tx1"/>
                </a:solidFill>
                <a:latin typeface="Arial" charset="0"/>
                <a:ea typeface="ＭＳ Ｐゴシック" charset="0"/>
              </a:defRPr>
            </a:lvl4pPr>
            <a:lvl5pPr>
              <a:tabLst>
                <a:tab pos="35560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9pPr>
          </a:lstStyle>
          <a:p>
            <a:pPr indent="-342900">
              <a:buFontTx/>
              <a:buChar char="•"/>
            </a:pPr>
            <a:r>
              <a:rPr lang="en-US" sz="2000">
                <a:solidFill>
                  <a:srgbClr val="000054"/>
                </a:solidFill>
                <a:latin typeface="Calibri" charset="0"/>
                <a:cs typeface="Calibri" charset="0"/>
              </a:rPr>
              <a:t>ESSA promoted the inclusion of ELs in early learning programs as part of Title III  (ESEA Sections 3102 and 3115)</a:t>
            </a:r>
          </a:p>
          <a:p>
            <a:pPr indent="-342900">
              <a:spcBef>
                <a:spcPts val="475"/>
              </a:spcBef>
              <a:buFontTx/>
              <a:buChar char="•"/>
            </a:pPr>
            <a:r>
              <a:rPr lang="en-US" sz="2000">
                <a:solidFill>
                  <a:srgbClr val="000054"/>
                </a:solidFill>
                <a:latin typeface="Calibri" charset="0"/>
                <a:cs typeface="Calibri" charset="0"/>
              </a:rPr>
              <a:t>Title III funds may be used for professional development for teachers of ELs in publically funded preschool programs.</a:t>
            </a:r>
          </a:p>
          <a:p>
            <a:pPr indent="-342900">
              <a:spcBef>
                <a:spcPts val="475"/>
              </a:spcBef>
              <a:buFontTx/>
              <a:buChar char="•"/>
            </a:pPr>
            <a:r>
              <a:rPr lang="en-US" sz="2000">
                <a:solidFill>
                  <a:srgbClr val="000054"/>
                </a:solidFill>
                <a:latin typeface="Calibri" charset="0"/>
                <a:cs typeface="Calibri" charset="0"/>
              </a:rPr>
              <a:t>LEAs may use a portion of Title III funds to provide effective LIEPs in preschool</a:t>
            </a:r>
          </a:p>
          <a:p>
            <a:pPr lvl="1">
              <a:spcBef>
                <a:spcPts val="475"/>
              </a:spcBef>
              <a:buFont typeface="Wingdings" charset="0"/>
              <a:buChar char=""/>
            </a:pPr>
            <a:r>
              <a:rPr lang="en-US" sz="2000">
                <a:solidFill>
                  <a:srgbClr val="000054"/>
                </a:solidFill>
                <a:latin typeface="Calibri" charset="0"/>
                <a:cs typeface="Calibri" charset="0"/>
              </a:rPr>
              <a:t>Coordinated with other programs and services</a:t>
            </a:r>
          </a:p>
          <a:p>
            <a:pPr lvl="1">
              <a:spcBef>
                <a:spcPts val="475"/>
              </a:spcBef>
              <a:buFont typeface="Wingdings" charset="0"/>
              <a:buChar char=""/>
            </a:pPr>
            <a:r>
              <a:rPr lang="en-US" sz="2000">
                <a:solidFill>
                  <a:srgbClr val="000054"/>
                </a:solidFill>
                <a:latin typeface="Calibri" charset="0"/>
                <a:cs typeface="Calibri" charset="0"/>
              </a:rPr>
              <a:t>Supplemental</a:t>
            </a:r>
          </a:p>
          <a:p>
            <a:pPr lvl="1">
              <a:spcBef>
                <a:spcPts val="475"/>
              </a:spcBef>
              <a:buFont typeface="Wingdings" charset="0"/>
              <a:buChar char=""/>
            </a:pPr>
            <a:r>
              <a:rPr lang="en-US" sz="2000">
                <a:solidFill>
                  <a:srgbClr val="000054"/>
                </a:solidFill>
                <a:latin typeface="Calibri" charset="0"/>
                <a:cs typeface="Calibri" charset="0"/>
              </a:rPr>
              <a:t>High-quality and effective</a:t>
            </a:r>
          </a:p>
        </p:txBody>
      </p:sp>
      <p:sp>
        <p:nvSpPr>
          <p:cNvPr id="4" name="object 2"/>
          <p:cNvSpPr txBox="1">
            <a:spLocks noGrp="1"/>
          </p:cNvSpPr>
          <p:nvPr>
            <p:ph type="title"/>
          </p:nvPr>
        </p:nvSpPr>
        <p:spPr>
          <a:xfrm>
            <a:off x="1754188" y="-17463"/>
            <a:ext cx="6858000" cy="1744663"/>
          </a:xfrm>
        </p:spPr>
        <p:txBody>
          <a:bodyPr lIns="0" tIns="326136" rIns="0" bIns="0" rtlCol="0">
            <a:spAutoFit/>
          </a:bodyPr>
          <a:lstStyle/>
          <a:p>
            <a:pPr marL="505459">
              <a:defRPr/>
            </a:pPr>
            <a:r>
              <a:rPr lang="en-US" sz="4600" b="1" spc="-114" dirty="0" smtClean="0">
                <a:solidFill>
                  <a:srgbClr val="1F487C"/>
                </a:solidFill>
                <a:latin typeface="Calibri"/>
                <a:ea typeface="+mj-ea"/>
                <a:cs typeface="Calibri"/>
              </a:rPr>
              <a:t>New Authorized EL Subgrant Uses </a:t>
            </a:r>
            <a:endParaRPr sz="4600" dirty="0">
              <a:latin typeface="Calibri"/>
              <a:ea typeface="+mj-ea"/>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p:cNvSpPr txBox="1">
            <a:spLocks noChangeArrowheads="1"/>
          </p:cNvSpPr>
          <p:nvPr/>
        </p:nvSpPr>
        <p:spPr bwMode="auto">
          <a:xfrm>
            <a:off x="1905000" y="685800"/>
            <a:ext cx="68595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51075" indent="-2238375">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4400" b="1">
                <a:solidFill>
                  <a:srgbClr val="000054"/>
                </a:solidFill>
                <a:latin typeface="Arial Narrow" charset="0"/>
                <a:cs typeface="Arial Narrow" charset="0"/>
              </a:rPr>
              <a:t>Parent, Family, and Community Engagement</a:t>
            </a:r>
            <a:endParaRPr lang="en-US" sz="4400">
              <a:solidFill>
                <a:srgbClr val="000054"/>
              </a:solidFill>
              <a:latin typeface="Arial Narrow" charset="0"/>
              <a:cs typeface="Arial Narrow" charset="0"/>
            </a:endParaRPr>
          </a:p>
        </p:txBody>
      </p:sp>
      <p:sp>
        <p:nvSpPr>
          <p:cNvPr id="20483" name="object 3"/>
          <p:cNvSpPr txBox="1">
            <a:spLocks noChangeArrowheads="1"/>
          </p:cNvSpPr>
          <p:nvPr/>
        </p:nvSpPr>
        <p:spPr bwMode="auto">
          <a:xfrm>
            <a:off x="1774825" y="2590800"/>
            <a:ext cx="6989763"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a:tabLst>
                <a:tab pos="355600" algn="l"/>
              </a:tabLst>
              <a:defRPr sz="3200">
                <a:solidFill>
                  <a:schemeClr val="tx1"/>
                </a:solidFill>
                <a:latin typeface="Arial" charset="0"/>
                <a:ea typeface="ＭＳ Ｐゴシック" charset="0"/>
              </a:defRPr>
            </a:lvl1pPr>
            <a:lvl2pPr marL="812800" indent="-342900">
              <a:tabLst>
                <a:tab pos="355600" algn="l"/>
              </a:tabLst>
              <a:defRPr sz="2800">
                <a:solidFill>
                  <a:schemeClr val="tx1"/>
                </a:solidFill>
                <a:latin typeface="Arial" charset="0"/>
                <a:ea typeface="ＭＳ Ｐゴシック" charset="0"/>
              </a:defRPr>
            </a:lvl2pPr>
            <a:lvl3pPr>
              <a:tabLst>
                <a:tab pos="355600" algn="l"/>
              </a:tabLst>
              <a:defRPr sz="2400">
                <a:solidFill>
                  <a:schemeClr val="tx1"/>
                </a:solidFill>
                <a:latin typeface="Arial" charset="0"/>
                <a:ea typeface="ＭＳ Ｐゴシック" charset="0"/>
              </a:defRPr>
            </a:lvl3pPr>
            <a:lvl4pPr>
              <a:tabLst>
                <a:tab pos="355600" algn="l"/>
              </a:tabLst>
              <a:defRPr sz="2000">
                <a:solidFill>
                  <a:schemeClr val="tx1"/>
                </a:solidFill>
                <a:latin typeface="Arial" charset="0"/>
                <a:ea typeface="ＭＳ Ｐゴシック" charset="0"/>
              </a:defRPr>
            </a:lvl4pPr>
            <a:lvl5pPr>
              <a:tabLst>
                <a:tab pos="35560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355600" algn="l"/>
              </a:tabLst>
              <a:defRPr sz="2000">
                <a:solidFill>
                  <a:schemeClr val="tx1"/>
                </a:solidFill>
                <a:latin typeface="Arial" charset="0"/>
                <a:ea typeface="ＭＳ Ｐゴシック" charset="0"/>
              </a:defRPr>
            </a:lvl9pPr>
          </a:lstStyle>
          <a:p>
            <a:pPr indent="-342900">
              <a:buFontTx/>
              <a:buChar char="•"/>
            </a:pPr>
            <a:r>
              <a:rPr lang="en-US" sz="2000">
                <a:solidFill>
                  <a:srgbClr val="000054"/>
                </a:solidFill>
                <a:latin typeface="Calibri" charset="0"/>
                <a:cs typeface="Calibri" charset="0"/>
              </a:rPr>
              <a:t>LEA required parental notification on child’s identification as an EL and placement in an LIEP</a:t>
            </a:r>
          </a:p>
          <a:p>
            <a:pPr lvl="1">
              <a:spcBef>
                <a:spcPts val="475"/>
              </a:spcBef>
              <a:buFont typeface="Wingdings" charset="0"/>
              <a:buChar char=""/>
            </a:pPr>
            <a:r>
              <a:rPr lang="en-US" sz="2000">
                <a:solidFill>
                  <a:srgbClr val="000054"/>
                </a:solidFill>
                <a:latin typeface="Calibri" charset="0"/>
                <a:cs typeface="Calibri" charset="0"/>
              </a:rPr>
              <a:t>No later than 30 days – beginning of school year</a:t>
            </a:r>
          </a:p>
          <a:p>
            <a:pPr lvl="1">
              <a:spcBef>
                <a:spcPts val="475"/>
              </a:spcBef>
              <a:buFont typeface="Wingdings" charset="0"/>
              <a:buChar char=""/>
            </a:pPr>
            <a:r>
              <a:rPr lang="en-US" sz="2000">
                <a:solidFill>
                  <a:srgbClr val="000054"/>
                </a:solidFill>
                <a:latin typeface="Calibri" charset="0"/>
                <a:cs typeface="Calibri" charset="0"/>
              </a:rPr>
              <a:t>Within 2 weeks of placement in an LIEP for students who enroll after the start of the school year</a:t>
            </a:r>
          </a:p>
          <a:p>
            <a:pPr indent="-342900">
              <a:spcBef>
                <a:spcPts val="475"/>
              </a:spcBef>
              <a:buFontTx/>
              <a:buChar char="•"/>
            </a:pPr>
            <a:r>
              <a:rPr lang="en-US" sz="2000">
                <a:solidFill>
                  <a:srgbClr val="000054"/>
                </a:solidFill>
                <a:latin typeface="Calibri" charset="0"/>
                <a:cs typeface="Calibri" charset="0"/>
              </a:rPr>
              <a:t>Parents of ELs may decline to enroll in  or have the student removed from an LIEP.</a:t>
            </a:r>
          </a:p>
          <a:p>
            <a:pPr lvl="1">
              <a:spcBef>
                <a:spcPts val="475"/>
              </a:spcBef>
              <a:buFont typeface="Wingdings" charset="0"/>
              <a:buChar char=""/>
            </a:pPr>
            <a:r>
              <a:rPr lang="en-US" sz="2000">
                <a:solidFill>
                  <a:srgbClr val="000054"/>
                </a:solidFill>
                <a:latin typeface="Calibri" charset="0"/>
                <a:cs typeface="Calibri" charset="0"/>
              </a:rPr>
              <a:t>Parental decision must be knowing and voluntary.</a:t>
            </a:r>
          </a:p>
          <a:p>
            <a:pPr lvl="1">
              <a:spcBef>
                <a:spcPts val="475"/>
              </a:spcBef>
              <a:buFont typeface="Wingdings" charset="0"/>
              <a:buChar char=""/>
            </a:pPr>
            <a:r>
              <a:rPr lang="en-US" sz="2000">
                <a:solidFill>
                  <a:srgbClr val="000054"/>
                </a:solidFill>
                <a:latin typeface="Calibri" charset="0"/>
                <a:cs typeface="Calibri" charset="0"/>
              </a:rPr>
              <a:t>LEA must still meet Title VI and EEOA obligations.</a:t>
            </a:r>
          </a:p>
          <a:p>
            <a:pPr lvl="1">
              <a:spcBef>
                <a:spcPts val="475"/>
              </a:spcBef>
              <a:buFont typeface="Wingdings" charset="0"/>
              <a:buChar char=""/>
            </a:pPr>
            <a:r>
              <a:rPr lang="en-US" sz="2000">
                <a:solidFill>
                  <a:srgbClr val="000054"/>
                </a:solidFill>
                <a:latin typeface="Calibri" charset="0"/>
                <a:cs typeface="Calibri" charset="0"/>
              </a:rPr>
              <a:t>Child must still be annually assessed for English language proficiency.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824038" y="1543050"/>
            <a:ext cx="7056437" cy="3317875"/>
          </a:xfrm>
        </p:spPr>
        <p:txBody>
          <a:bodyPr/>
          <a:lstStyle/>
          <a:p>
            <a:r>
              <a:rPr lang="en-US" sz="2400">
                <a:latin typeface="Arial" charset="0"/>
              </a:rPr>
              <a:t>Must be sent within the first 30 days of the school year (for currently enrolled students) or within 2 weeks of a new student being enrolled.</a:t>
            </a:r>
          </a:p>
          <a:p>
            <a:r>
              <a:rPr lang="en-US" sz="2400">
                <a:latin typeface="Arial" charset="0"/>
              </a:rPr>
              <a:t>Must include </a:t>
            </a:r>
            <a:r>
              <a:rPr lang="en-US" sz="2400" b="1">
                <a:latin typeface="Arial" charset="0"/>
              </a:rPr>
              <a:t>previous year’s </a:t>
            </a:r>
            <a:r>
              <a:rPr lang="en-US" sz="2400">
                <a:latin typeface="Arial" charset="0"/>
              </a:rPr>
              <a:t>academic achievement data for students in all grades, even those who don’t take Smarter Balanced Assessments.</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l="2943" t="40346" r="71336" b="42384"/>
          <a:stretch>
            <a:fillRect/>
          </a:stretch>
        </p:blipFill>
        <p:spPr bwMode="auto">
          <a:xfrm>
            <a:off x="2667000" y="4724400"/>
            <a:ext cx="55737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1000"/>
            <a:ext cx="628491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190" t="62169" r="62183" b="19492"/>
          <a:stretch>
            <a:fillRect/>
          </a:stretch>
        </p:blipFill>
        <p:spPr>
          <a:xfrm>
            <a:off x="1949450" y="3276600"/>
            <a:ext cx="6645275" cy="2725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0" y="2260600"/>
            <a:ext cx="7710488" cy="676275"/>
          </a:xfrm>
          <a:prstGeom prst="rect">
            <a:avLst/>
          </a:prstGeom>
          <a:noFill/>
        </p:spPr>
        <p:txBody>
          <a:bodyPr lIns="75721" tIns="37861" rIns="75721" bIns="37861">
            <a:spAutoFit/>
          </a:bodyPr>
          <a:lstStyle/>
          <a:p>
            <a:pPr marL="283955" indent="-283955">
              <a:buFont typeface="Arial" panose="020B0604020202020204" pitchFamily="34" charset="0"/>
              <a:buChar char="•"/>
              <a:defRPr/>
            </a:pPr>
            <a:r>
              <a:rPr lang="en-US" dirty="0">
                <a:ea typeface="+mn-ea"/>
              </a:rPr>
              <a:t>Must provide </a:t>
            </a:r>
            <a:r>
              <a:rPr lang="en-US" b="1" dirty="0">
                <a:ea typeface="+mn-ea"/>
              </a:rPr>
              <a:t>district specific </a:t>
            </a:r>
            <a:r>
              <a:rPr lang="en-US" dirty="0">
                <a:ea typeface="+mn-ea"/>
              </a:rPr>
              <a:t>criteria for each required criteria. </a:t>
            </a:r>
          </a:p>
          <a:p>
            <a:pPr marL="283955" indent="-283955">
              <a:buFont typeface="Arial" panose="020B0604020202020204" pitchFamily="34" charset="0"/>
              <a:buChar char="•"/>
              <a:defRPr/>
            </a:pPr>
            <a:r>
              <a:rPr lang="en-US" dirty="0">
                <a:ea typeface="+mn-ea"/>
              </a:rPr>
              <a:t>It is not encouraged that report card grades be used for teacher evaluation criteria.</a:t>
            </a:r>
          </a:p>
          <a:p>
            <a:pPr>
              <a:defRPr/>
            </a:pPr>
            <a:endParaRPr lang="en-US" dirty="0">
              <a:ea typeface="+mn-ea"/>
            </a:endParaRPr>
          </a:p>
        </p:txBody>
      </p:sp>
      <p:sp>
        <p:nvSpPr>
          <p:cNvPr id="6" name="Left Arrow 5"/>
          <p:cNvSpPr/>
          <p:nvPr/>
        </p:nvSpPr>
        <p:spPr>
          <a:xfrm rot="19425223">
            <a:off x="7037388" y="3973513"/>
            <a:ext cx="2001837" cy="4873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5721" tIns="37861" rIns="75721" bIns="37861" anchor="ctr"/>
          <a:lstStyle/>
          <a:p>
            <a:pPr algn="ctr">
              <a:defRPr/>
            </a:pPr>
            <a:endParaRPr lang="en-US"/>
          </a:p>
        </p:txBody>
      </p:sp>
      <p:sp>
        <p:nvSpPr>
          <p:cNvPr id="22533" name="Rectangle 1"/>
          <p:cNvSpPr>
            <a:spLocks noChangeArrowheads="1"/>
          </p:cNvSpPr>
          <p:nvPr/>
        </p:nvSpPr>
        <p:spPr bwMode="auto">
          <a:xfrm>
            <a:off x="3124200" y="381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solidFill>
                  <a:srgbClr val="000000"/>
                </a:solidFill>
                <a:cs typeface="Arial" charset="0"/>
              </a:rPr>
              <a:t>Title III Notification Letters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09763" y="569913"/>
            <a:ext cx="6858000" cy="1143000"/>
          </a:xfrm>
        </p:spPr>
        <p:txBody>
          <a:bodyPr/>
          <a:lstStyle/>
          <a:p>
            <a:r>
              <a:rPr lang="en-US" sz="3200" b="1">
                <a:solidFill>
                  <a:schemeClr val="tx1"/>
                </a:solidFill>
                <a:latin typeface="Arial" charset="0"/>
                <a:cs typeface="Arial" charset="0"/>
              </a:rPr>
              <a:t>Goals</a:t>
            </a:r>
            <a:endParaRPr lang="en-US" sz="3200">
              <a:solidFill>
                <a:schemeClr val="tx1"/>
              </a:solidFill>
              <a:latin typeface="Arial" charset="0"/>
            </a:endParaRPr>
          </a:p>
        </p:txBody>
      </p:sp>
      <p:sp>
        <p:nvSpPr>
          <p:cNvPr id="5123" name="Content Placeholder 2"/>
          <p:cNvSpPr>
            <a:spLocks noGrp="1"/>
          </p:cNvSpPr>
          <p:nvPr>
            <p:ph idx="1"/>
          </p:nvPr>
        </p:nvSpPr>
        <p:spPr>
          <a:xfrm>
            <a:off x="1779588" y="1716088"/>
            <a:ext cx="6875462" cy="4114800"/>
          </a:xfrm>
        </p:spPr>
        <p:txBody>
          <a:bodyPr/>
          <a:lstStyle/>
          <a:p>
            <a:r>
              <a:rPr lang="en-US" sz="2800">
                <a:solidFill>
                  <a:srgbClr val="000000"/>
                </a:solidFill>
                <a:latin typeface="Arial" charset="0"/>
              </a:rPr>
              <a:t>Review Title III Plan requirements</a:t>
            </a:r>
          </a:p>
          <a:p>
            <a:r>
              <a:rPr lang="en-US" sz="2800">
                <a:solidFill>
                  <a:srgbClr val="000000"/>
                </a:solidFill>
                <a:latin typeface="Arial" charset="0"/>
              </a:rPr>
              <a:t>Review authorized uses for Title III funds to inform plan development</a:t>
            </a:r>
          </a:p>
          <a:p>
            <a:r>
              <a:rPr lang="en-US" sz="2800">
                <a:solidFill>
                  <a:srgbClr val="000000"/>
                </a:solidFill>
                <a:latin typeface="Arial" charset="0"/>
              </a:rPr>
              <a:t>Review new allowable uses under ESSA</a:t>
            </a:r>
          </a:p>
          <a:p>
            <a:r>
              <a:rPr lang="en-US" sz="2800">
                <a:solidFill>
                  <a:srgbClr val="000000"/>
                </a:solidFill>
                <a:latin typeface="Arial" charset="0"/>
              </a:rPr>
              <a:t>Be prepared to use the 2017–18 Title III Transition Plan template to update your LEA’s Title III Plan</a:t>
            </a:r>
          </a:p>
          <a:p>
            <a:endParaRPr lang="en-US" sz="2800">
              <a:latin typeface="Arial" charset="0"/>
            </a:endParaRPr>
          </a:p>
        </p:txBody>
      </p:sp>
      <p:sp>
        <p:nvSpPr>
          <p:cNvPr id="51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43032490-EF03-D24C-92FC-CD4525BB0AAF}" type="slidenum">
              <a:rPr lang="en-US" sz="1400"/>
              <a:pPr/>
              <a:t>2</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858000">
                <a:moveTo>
                  <a:pt x="0" y="6858000"/>
                </a:moveTo>
                <a:lnTo>
                  <a:pt x="9144000" y="6858000"/>
                </a:lnTo>
                <a:lnTo>
                  <a:pt x="9144000" y="0"/>
                </a:lnTo>
                <a:lnTo>
                  <a:pt x="0" y="0"/>
                </a:lnTo>
                <a:lnTo>
                  <a:pt x="0" y="6858000"/>
                </a:lnTo>
              </a:path>
            </a:pathLst>
          </a:custGeom>
          <a:solidFill>
            <a:srgbClr val="DCE6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p:cNvSpPr txBox="1">
            <a:spLocks noGrp="1"/>
          </p:cNvSpPr>
          <p:nvPr>
            <p:ph type="title"/>
          </p:nvPr>
        </p:nvSpPr>
        <p:spPr>
          <a:xfrm>
            <a:off x="152400" y="457200"/>
            <a:ext cx="6858000" cy="1143000"/>
          </a:xfrm>
        </p:spPr>
        <p:txBody>
          <a:bodyPr lIns="0" tIns="335280" rIns="0" bIns="0">
            <a:spAutoFit/>
          </a:bodyPr>
          <a:lstStyle/>
          <a:p>
            <a:pPr marL="2136775"/>
            <a:r>
              <a:rPr lang="en-US" b="1">
                <a:solidFill>
                  <a:srgbClr val="000000"/>
                </a:solidFill>
                <a:latin typeface="Calibri" charset="0"/>
                <a:cs typeface="Calibri" charset="0"/>
              </a:rPr>
              <a:t>Think it over…</a:t>
            </a:r>
          </a:p>
        </p:txBody>
      </p:sp>
      <p:sp>
        <p:nvSpPr>
          <p:cNvPr id="23556" name="object 4"/>
          <p:cNvSpPr>
            <a:spLocks noGrp="1"/>
          </p:cNvSpPr>
          <p:nvPr>
            <p:ph type="body" idx="1"/>
          </p:nvPr>
        </p:nvSpPr>
        <p:spPr>
          <a:xfrm>
            <a:off x="784225" y="1600200"/>
            <a:ext cx="6858000" cy="4114800"/>
          </a:xfrm>
        </p:spPr>
        <p:txBody>
          <a:bodyPr lIns="0" tIns="285775" rIns="0" bIns="0">
            <a:spAutoFit/>
          </a:bodyPr>
          <a:lstStyle/>
          <a:p>
            <a:pPr marL="127000"/>
            <a:r>
              <a:rPr lang="en-US" sz="4000" i="1">
                <a:latin typeface="Calibri" charset="0"/>
                <a:cs typeface="Calibri" charset="0"/>
              </a:rPr>
              <a:t>May an LEA use Title III funds for English as a Second language (ESL) classes for families of ELs?</a:t>
            </a:r>
            <a:endParaRPr lang="en-US" sz="4000">
              <a:latin typeface="Calibri" charset="0"/>
              <a:cs typeface="Calibri" charset="0"/>
            </a:endParaRPr>
          </a:p>
        </p:txBody>
      </p:sp>
      <p:sp>
        <p:nvSpPr>
          <p:cNvPr id="5" name="object 5"/>
          <p:cNvSpPr txBox="1"/>
          <p:nvPr/>
        </p:nvSpPr>
        <p:spPr>
          <a:xfrm>
            <a:off x="536575" y="6465888"/>
            <a:ext cx="180975" cy="177800"/>
          </a:xfrm>
          <a:prstGeom prst="rect">
            <a:avLst/>
          </a:prstGeom>
        </p:spPr>
        <p:txBody>
          <a:bodyPr lIns="0" tIns="0" rIns="0" bIns="0">
            <a:spAutoFit/>
          </a:bodyPr>
          <a:lstStyle/>
          <a:p>
            <a:pPr marL="12700">
              <a:defRPr/>
            </a:pPr>
            <a:r>
              <a:rPr sz="1200" spc="-10" dirty="0">
                <a:solidFill>
                  <a:srgbClr val="888888"/>
                </a:solidFill>
                <a:latin typeface="Calibri"/>
                <a:ea typeface="+mn-ea"/>
                <a:cs typeface="Calibri"/>
              </a:rPr>
              <a:t>30</a:t>
            </a:r>
            <a:endParaRPr sz="1200">
              <a:latin typeface="Calibri"/>
              <a:ea typeface="+mn-ea"/>
              <a:cs typeface="Calibri"/>
            </a:endParaRPr>
          </a:p>
        </p:txBody>
      </p:sp>
      <p:sp>
        <p:nvSpPr>
          <p:cNvPr id="23558" name="object 6"/>
          <p:cNvSpPr>
            <a:spLocks noChangeArrowheads="1"/>
          </p:cNvSpPr>
          <p:nvPr/>
        </p:nvSpPr>
        <p:spPr bwMode="auto">
          <a:xfrm>
            <a:off x="5029200" y="4256088"/>
            <a:ext cx="3048000" cy="2286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858000">
                <a:moveTo>
                  <a:pt x="0" y="6858000"/>
                </a:moveTo>
                <a:lnTo>
                  <a:pt x="9144000" y="6858000"/>
                </a:lnTo>
                <a:lnTo>
                  <a:pt x="9144000" y="0"/>
                </a:lnTo>
                <a:lnTo>
                  <a:pt x="0" y="0"/>
                </a:lnTo>
                <a:lnTo>
                  <a:pt x="0" y="6858000"/>
                </a:lnTo>
              </a:path>
            </a:pathLst>
          </a:custGeom>
          <a:solidFill>
            <a:srgbClr val="DCE6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07" name="object 3"/>
          <p:cNvSpPr txBox="1">
            <a:spLocks noChangeArrowheads="1"/>
          </p:cNvSpPr>
          <p:nvPr/>
        </p:nvSpPr>
        <p:spPr bwMode="auto">
          <a:xfrm>
            <a:off x="555625" y="457200"/>
            <a:ext cx="778192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38313">
              <a:defRPr sz="3200">
                <a:solidFill>
                  <a:schemeClr val="tx1"/>
                </a:solidFill>
                <a:latin typeface="Arial" charset="0"/>
                <a:ea typeface="ＭＳ Ｐゴシック" charset="0"/>
              </a:defRPr>
            </a:lvl1pPr>
            <a:lvl2pPr marL="127000">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4400" b="1">
                <a:solidFill>
                  <a:srgbClr val="000054"/>
                </a:solidFill>
                <a:latin typeface="Calibri" charset="0"/>
                <a:cs typeface="Calibri" charset="0"/>
              </a:rPr>
              <a:t>Here’s the answer…</a:t>
            </a:r>
          </a:p>
          <a:p>
            <a:endParaRPr lang="en-US" sz="2400">
              <a:solidFill>
                <a:srgbClr val="000054"/>
              </a:solidFill>
              <a:latin typeface="Calibri" charset="0"/>
              <a:cs typeface="Calibri" charset="0"/>
            </a:endParaRPr>
          </a:p>
          <a:p>
            <a:pPr>
              <a:buFontTx/>
              <a:buChar char="•"/>
            </a:pPr>
            <a:r>
              <a:rPr lang="en-US" sz="2000">
                <a:solidFill>
                  <a:srgbClr val="000054"/>
                </a:solidFill>
                <a:latin typeface="Calibri" charset="0"/>
                <a:cs typeface="Calibri" charset="0"/>
              </a:rPr>
              <a:t>An LEA may use Title III funds for ESL classes for families of ELs under certain conditions.  The LEA:</a:t>
            </a:r>
          </a:p>
          <a:p>
            <a:endParaRPr lang="en-US" sz="2900">
              <a:solidFill>
                <a:srgbClr val="000054"/>
              </a:solidFill>
              <a:latin typeface="Times New Roman" charset="0"/>
              <a:cs typeface="Times New Roman" charset="0"/>
            </a:endParaRPr>
          </a:p>
          <a:p>
            <a:pPr lvl="1">
              <a:buFont typeface="Calibri" charset="0"/>
              <a:buAutoNum type="arabicPlain"/>
            </a:pPr>
            <a:r>
              <a:rPr lang="en-US" sz="2000">
                <a:solidFill>
                  <a:srgbClr val="000054"/>
                </a:solidFill>
                <a:latin typeface="Calibri" charset="0"/>
                <a:cs typeface="Calibri" charset="0"/>
              </a:rPr>
              <a:t>– must carry out all of the three required activities for Title III subgrants: LIEP; professional development; and parent, family and community engagement.</a:t>
            </a:r>
          </a:p>
          <a:p>
            <a:pPr lvl="1">
              <a:spcBef>
                <a:spcPts val="475"/>
              </a:spcBef>
              <a:buFont typeface="Calibri" charset="0"/>
              <a:buAutoNum type="arabicPlain"/>
            </a:pPr>
            <a:r>
              <a:rPr lang="en-US" sz="2000">
                <a:solidFill>
                  <a:srgbClr val="000054"/>
                </a:solidFill>
                <a:latin typeface="Calibri" charset="0"/>
                <a:cs typeface="Calibri" charset="0"/>
              </a:rPr>
              <a:t>– must ensure that this activity is supplemental, and supplements use of local, State, and other Federal funds.</a:t>
            </a:r>
          </a:p>
          <a:p>
            <a:pPr lvl="1">
              <a:spcBef>
                <a:spcPts val="475"/>
              </a:spcBef>
              <a:buFont typeface="Calibri" charset="0"/>
              <a:buAutoNum type="arabicPlain" startAt="3"/>
            </a:pPr>
            <a:r>
              <a:rPr lang="en-US" sz="2000">
                <a:solidFill>
                  <a:srgbClr val="000054"/>
                </a:solidFill>
                <a:latin typeface="Calibri" charset="0"/>
                <a:cs typeface="Calibri" charset="0"/>
              </a:rPr>
              <a:t>-  may offer these classes to families of ELs (not families of non-ELs.)</a:t>
            </a:r>
          </a:p>
          <a:p>
            <a:pPr lvl="1">
              <a:spcBef>
                <a:spcPts val="25"/>
              </a:spcBef>
              <a:buFont typeface="Calibri" charset="0"/>
              <a:buAutoNum type="arabicPlain" startAt="3"/>
            </a:pPr>
            <a:endParaRPr lang="en-US" sz="2900">
              <a:solidFill>
                <a:srgbClr val="000054"/>
              </a:solidFill>
              <a:latin typeface="Times New Roman" charset="0"/>
              <a:cs typeface="Times New Roman" charset="0"/>
            </a:endParaRPr>
          </a:p>
          <a:p>
            <a:pPr>
              <a:buFontTx/>
              <a:buChar char="•"/>
            </a:pPr>
            <a:r>
              <a:rPr lang="en-US" sz="2000">
                <a:solidFill>
                  <a:srgbClr val="000054"/>
                </a:solidFill>
                <a:latin typeface="Calibri" charset="0"/>
                <a:cs typeface="Calibri" charset="0"/>
              </a:rPr>
              <a:t> Note that all supplement, not supplant determinations for expenditures under Title III are fact-specific, and should be made on a case-by-case basis.</a:t>
            </a:r>
          </a:p>
        </p:txBody>
      </p:sp>
      <p:sp>
        <p:nvSpPr>
          <p:cNvPr id="4" name="object 4"/>
          <p:cNvSpPr txBox="1"/>
          <p:nvPr/>
        </p:nvSpPr>
        <p:spPr>
          <a:xfrm>
            <a:off x="536575" y="6465888"/>
            <a:ext cx="180975" cy="177800"/>
          </a:xfrm>
          <a:prstGeom prst="rect">
            <a:avLst/>
          </a:prstGeom>
        </p:spPr>
        <p:txBody>
          <a:bodyPr lIns="0" tIns="0" rIns="0" bIns="0">
            <a:spAutoFit/>
          </a:bodyPr>
          <a:lstStyle/>
          <a:p>
            <a:pPr marL="12700">
              <a:defRPr/>
            </a:pPr>
            <a:r>
              <a:rPr sz="1200" spc="-10" dirty="0">
                <a:solidFill>
                  <a:srgbClr val="888888"/>
                </a:solidFill>
                <a:latin typeface="Calibri"/>
                <a:ea typeface="+mn-ea"/>
                <a:cs typeface="Calibri"/>
              </a:rPr>
              <a:t>31</a:t>
            </a:r>
            <a:endParaRPr sz="1200">
              <a:latin typeface="Calibri"/>
              <a:ea typeface="+mn-ea"/>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152400"/>
            <a:ext cx="7239000" cy="1143000"/>
          </a:xfrm>
        </p:spPr>
        <p:txBody>
          <a:bodyPr/>
          <a:lstStyle/>
          <a:p>
            <a:r>
              <a:rPr lang="en-US" sz="3200" b="1">
                <a:latin typeface="Arial" charset="0"/>
              </a:rPr>
              <a:t>Authorized EL Subgrantee Activities</a:t>
            </a:r>
          </a:p>
        </p:txBody>
      </p:sp>
      <p:sp>
        <p:nvSpPr>
          <p:cNvPr id="3" name="Content Placeholder 2"/>
          <p:cNvSpPr>
            <a:spLocks noGrp="1"/>
          </p:cNvSpPr>
          <p:nvPr>
            <p:ph idx="1"/>
          </p:nvPr>
        </p:nvSpPr>
        <p:spPr>
          <a:xfrm>
            <a:off x="1905000" y="1314450"/>
            <a:ext cx="6858000" cy="4953000"/>
          </a:xfrm>
        </p:spPr>
        <p:txBody>
          <a:bodyPr/>
          <a:lstStyle/>
          <a:p>
            <a:pPr>
              <a:defRPr/>
            </a:pPr>
            <a:r>
              <a:rPr lang="en-US" dirty="0" smtClean="0">
                <a:ea typeface="+mn-ea"/>
              </a:rPr>
              <a:t>What are the nine authorized EL subgrantee activities?</a:t>
            </a:r>
          </a:p>
          <a:p>
            <a:pPr marL="0" indent="0">
              <a:buFontTx/>
              <a:buNone/>
              <a:defRPr/>
            </a:pPr>
            <a:endParaRPr lang="en-US" dirty="0" smtClean="0">
              <a:ea typeface="+mn-ea"/>
            </a:endParaRPr>
          </a:p>
          <a:p>
            <a:pPr>
              <a:defRPr/>
            </a:pPr>
            <a:r>
              <a:rPr lang="en-US" dirty="0" smtClean="0">
                <a:ea typeface="+mn-ea"/>
              </a:rPr>
              <a:t>Find a partner and pick an authorized activity card</a:t>
            </a:r>
          </a:p>
          <a:p>
            <a:pPr lvl="1">
              <a:defRPr/>
            </a:pPr>
            <a:r>
              <a:rPr lang="en-US" dirty="0" smtClean="0">
                <a:ea typeface="+mn-ea"/>
              </a:rPr>
              <a:t>Discuss:</a:t>
            </a:r>
          </a:p>
          <a:p>
            <a:pPr lvl="2">
              <a:defRPr/>
            </a:pPr>
            <a:r>
              <a:rPr lang="en-US" dirty="0" smtClean="0">
                <a:ea typeface="+mn-ea"/>
              </a:rPr>
              <a:t> </a:t>
            </a:r>
            <a:r>
              <a:rPr lang="en-US" dirty="0">
                <a:ea typeface="+mn-ea"/>
              </a:rPr>
              <a:t>P</a:t>
            </a:r>
            <a:r>
              <a:rPr lang="en-US" dirty="0" smtClean="0">
                <a:ea typeface="+mn-ea"/>
              </a:rPr>
              <a:t>ossible examples of what the activity might look like at a site</a:t>
            </a:r>
          </a:p>
          <a:p>
            <a:pPr marL="914400" lvl="2" indent="0">
              <a:buFontTx/>
              <a:buNone/>
              <a:defRPr/>
            </a:pPr>
            <a:endParaRPr lang="en-US" dirty="0" smtClean="0">
              <a:ea typeface="+mn-ea"/>
            </a:endParaRPr>
          </a:p>
          <a:p>
            <a:pPr lvl="2">
              <a:defRPr/>
            </a:pPr>
            <a:r>
              <a:rPr lang="en-US" dirty="0" smtClean="0">
                <a:ea typeface="+mn-ea"/>
              </a:rPr>
              <a:t>Any AHA!s</a:t>
            </a:r>
            <a:endParaRPr lang="en-US" dirty="0">
              <a:ea typeface="+mn-ea"/>
            </a:endParaRP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00400"/>
            <a:ext cx="11525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PQuestion"/>
          <p:cNvSpPr>
            <a:spLocks noGrp="1"/>
          </p:cNvSpPr>
          <p:nvPr>
            <p:ph type="title"/>
          </p:nvPr>
        </p:nvSpPr>
        <p:spPr>
          <a:xfrm>
            <a:off x="1905000" y="685800"/>
            <a:ext cx="7059613" cy="1371600"/>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#1- </a:t>
            </a:r>
            <a:r>
              <a:rPr lang="en-US" sz="2600">
                <a:solidFill>
                  <a:srgbClr val="000000"/>
                </a:solidFill>
                <a:latin typeface="Arial" charset="0"/>
              </a:rPr>
              <a:t>Payment of substitutes so teachers may attend professional development session, focused on ELD instruction, during school hours</a:t>
            </a:r>
            <a:endParaRPr lang="en-US">
              <a:latin typeface="Arial" charset="0"/>
            </a:endParaRPr>
          </a:p>
        </p:txBody>
      </p:sp>
      <p:sp>
        <p:nvSpPr>
          <p:cNvPr id="26627" name="TPAnswers"/>
          <p:cNvSpPr>
            <a:spLocks noGrp="1"/>
          </p:cNvSpPr>
          <p:nvPr>
            <p:ph type="body" idx="1"/>
          </p:nvPr>
        </p:nvSpPr>
        <p:spPr>
          <a:xfrm>
            <a:off x="3335338" y="2932113"/>
            <a:ext cx="3756025" cy="3048000"/>
          </a:xfrm>
        </p:spPr>
        <p:txBody>
          <a:bodyPr/>
          <a:lstStyle/>
          <a:p>
            <a:pPr marL="514350" indent="-514350">
              <a:buFontTx/>
              <a:buAutoNum type="alphaUcPeriod"/>
            </a:pPr>
            <a:r>
              <a:rPr lang="en-US">
                <a:latin typeface="Arial" charset="0"/>
              </a:rPr>
              <a:t>True</a:t>
            </a:r>
          </a:p>
          <a:p>
            <a:pPr marL="514350" indent="-514350">
              <a:buFontTx/>
              <a:buAutoNum type="alphaUcPeriod"/>
            </a:pPr>
            <a:endParaRPr lang="en-US">
              <a:latin typeface="Arial" charset="0"/>
            </a:endParaRPr>
          </a:p>
          <a:p>
            <a:pPr marL="514350" indent="-514350">
              <a:buFontTx/>
              <a:buAutoNum type="alphaUcPeriod"/>
            </a:pPr>
            <a:endParaRPr lang="en-US">
              <a:latin typeface="Arial" charset="0"/>
            </a:endParaRPr>
          </a:p>
          <a:p>
            <a:pPr marL="514350" indent="-514350">
              <a:buFontTx/>
              <a:buAutoNum type="alphaUcPeriod"/>
            </a:pPr>
            <a:r>
              <a:rPr lang="en-US">
                <a:latin typeface="Arial" charset="0"/>
              </a:rPr>
              <a:t>False</a:t>
            </a:r>
          </a:p>
        </p:txBody>
      </p:sp>
      <p:sp>
        <p:nvSpPr>
          <p:cNvPr id="2662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F6287B59-97F0-7545-A086-222F5A28F885}" type="slidenum">
              <a:rPr lang="en-US" sz="1400"/>
              <a:pPr/>
              <a:t>23</a:t>
            </a:fld>
            <a:endParaRPr lang="en-US" sz="1400"/>
          </a:p>
        </p:txBody>
      </p:sp>
      <p:pic>
        <p:nvPicPr>
          <p:cNvPr id="266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0813" y="2922588"/>
            <a:ext cx="766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3513" y="4648200"/>
            <a:ext cx="76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PQuestion"/>
          <p:cNvSpPr>
            <a:spLocks noGrp="1"/>
          </p:cNvSpPr>
          <p:nvPr>
            <p:ph type="title"/>
          </p:nvPr>
        </p:nvSpPr>
        <p:spPr>
          <a:xfrm>
            <a:off x="1909763" y="1219200"/>
            <a:ext cx="6858000" cy="1333500"/>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#2- </a:t>
            </a:r>
            <a:r>
              <a:rPr lang="en-US" sz="2600">
                <a:solidFill>
                  <a:srgbClr val="000000"/>
                </a:solidFill>
                <a:latin typeface="Arial" charset="0"/>
              </a:rPr>
              <a:t>After school and/or summer programs, such as those that offer high intensity language training for ELs, after hours or during the summer</a:t>
            </a:r>
            <a:br>
              <a:rPr lang="en-US" sz="2600">
                <a:solidFill>
                  <a:srgbClr val="000000"/>
                </a:solidFill>
                <a:latin typeface="Arial" charset="0"/>
              </a:rPr>
            </a:br>
            <a:endParaRPr lang="en-US">
              <a:latin typeface="Arial" charset="0"/>
            </a:endParaRPr>
          </a:p>
        </p:txBody>
      </p:sp>
      <p:pic>
        <p:nvPicPr>
          <p:cNvPr id="2765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19400"/>
            <a:ext cx="36385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A3A54D77-E5F0-3549-95BF-6E66F885A981}" type="slidenum">
              <a:rPr lang="en-US" sz="1400"/>
              <a:pPr/>
              <a:t>24</a:t>
            </a:fld>
            <a:endParaRPr lang="en-US" sz="1400"/>
          </a:p>
        </p:txBody>
      </p:sp>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PQuestion"/>
          <p:cNvSpPr>
            <a:spLocks noGrp="1"/>
          </p:cNvSpPr>
          <p:nvPr>
            <p:ph type="title"/>
          </p:nvPr>
        </p:nvSpPr>
        <p:spPr>
          <a:xfrm>
            <a:off x="1909763" y="838200"/>
            <a:ext cx="6858000" cy="1143000"/>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#3- </a:t>
            </a:r>
            <a:r>
              <a:rPr lang="en-US" sz="2600">
                <a:solidFill>
                  <a:srgbClr val="000000"/>
                </a:solidFill>
                <a:latin typeface="Arial" charset="0"/>
              </a:rPr>
              <a:t>Textbooks that serve as an English learner’s primary math or language arts textbook</a:t>
            </a:r>
            <a:endParaRPr lang="en-US">
              <a:latin typeface="Arial" charset="0"/>
            </a:endParaRPr>
          </a:p>
        </p:txBody>
      </p:sp>
      <p:sp>
        <p:nvSpPr>
          <p:cNvPr id="2867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9A50EDB6-5507-F94D-AE9B-8C8E58C2DC00}" type="slidenum">
              <a:rPr lang="en-US" sz="1400"/>
              <a:pPr/>
              <a:t>25</a:t>
            </a:fld>
            <a:endParaRPr lang="en-US" sz="1400"/>
          </a:p>
        </p:txBody>
      </p:sp>
      <p:pic>
        <p:nvPicPr>
          <p:cNvPr id="286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6613" y="2590800"/>
            <a:ext cx="39243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PQuestion"/>
          <p:cNvSpPr>
            <a:spLocks noGrp="1"/>
          </p:cNvSpPr>
          <p:nvPr>
            <p:ph type="title"/>
          </p:nvPr>
        </p:nvSpPr>
        <p:spPr>
          <a:xfrm>
            <a:off x="1909763" y="914400"/>
            <a:ext cx="6858000" cy="1143000"/>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#4- </a:t>
            </a:r>
            <a:r>
              <a:rPr lang="en-US" sz="2600">
                <a:solidFill>
                  <a:srgbClr val="000000"/>
                </a:solidFill>
                <a:latin typeface="Arial" charset="0"/>
              </a:rPr>
              <a:t>Supplementary textbooks or reference guides that supplement an English learner’s primary textbook</a:t>
            </a:r>
            <a:endParaRPr lang="en-US">
              <a:latin typeface="Arial" charset="0"/>
            </a:endParaRPr>
          </a:p>
        </p:txBody>
      </p:sp>
      <p:sp>
        <p:nvSpPr>
          <p:cNvPr id="2969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A16892CD-49BF-0446-8C48-2AAD5CAAD507}" type="slidenum">
              <a:rPr lang="en-US" sz="1400"/>
              <a:pPr/>
              <a:t>26</a:t>
            </a:fld>
            <a:endParaRPr lang="en-US" sz="1400"/>
          </a:p>
        </p:txBody>
      </p:sp>
      <p:pic>
        <p:nvPicPr>
          <p:cNvPr id="2970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52700"/>
            <a:ext cx="4543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PQuestion"/>
          <p:cNvSpPr>
            <a:spLocks noGrp="1"/>
          </p:cNvSpPr>
          <p:nvPr>
            <p:ph type="title"/>
          </p:nvPr>
        </p:nvSpPr>
        <p:spPr>
          <a:xfrm>
            <a:off x="1901825" y="1371600"/>
            <a:ext cx="6858000" cy="968375"/>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#5- </a:t>
            </a:r>
            <a:r>
              <a:rPr lang="en-US" sz="2600">
                <a:solidFill>
                  <a:srgbClr val="000000"/>
                </a:solidFill>
                <a:latin typeface="Arial" charset="0"/>
              </a:rPr>
              <a:t>Stipend to teachers to assess newly enrolled students for English language proficiency</a:t>
            </a:r>
            <a:br>
              <a:rPr lang="en-US" sz="2600">
                <a:solidFill>
                  <a:srgbClr val="000000"/>
                </a:solidFill>
                <a:latin typeface="Arial" charset="0"/>
              </a:rPr>
            </a:br>
            <a:endParaRPr lang="en-US">
              <a:latin typeface="Arial" charset="0"/>
            </a:endParaRPr>
          </a:p>
        </p:txBody>
      </p:sp>
      <p:sp>
        <p:nvSpPr>
          <p:cNvPr id="3072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16642158-3FF4-B841-9C1D-DA9F31522C2E}" type="slidenum">
              <a:rPr lang="en-US" sz="1400"/>
              <a:pPr/>
              <a:t>27</a:t>
            </a:fld>
            <a:endParaRPr lang="en-US" sz="1400"/>
          </a:p>
        </p:txBody>
      </p:sp>
      <p:pic>
        <p:nvPicPr>
          <p:cNvPr id="307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667000"/>
            <a:ext cx="4543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PQuestion"/>
          <p:cNvSpPr>
            <a:spLocks noGrp="1"/>
          </p:cNvSpPr>
          <p:nvPr>
            <p:ph type="title"/>
          </p:nvPr>
        </p:nvSpPr>
        <p:spPr>
          <a:xfrm>
            <a:off x="1831975" y="914400"/>
            <a:ext cx="7002463" cy="1371600"/>
          </a:xfrm>
        </p:spPr>
        <p:txBody>
          <a:bodyPr/>
          <a:lstStyle/>
          <a:p>
            <a:r>
              <a:rPr lang="en-US" sz="2600" b="1">
                <a:solidFill>
                  <a:schemeClr val="tx1"/>
                </a:solidFill>
                <a:latin typeface="Arial" charset="0"/>
              </a:rPr>
              <a:t>Would this be an authorized use of Title III</a:t>
            </a:r>
            <a:r>
              <a:rPr lang="en-US" sz="2600" b="1">
                <a:solidFill>
                  <a:srgbClr val="0D1793"/>
                </a:solidFill>
                <a:latin typeface="Arial" charset="0"/>
              </a:rPr>
              <a:t>?</a:t>
            </a:r>
            <a:br>
              <a:rPr lang="en-US" sz="2600" b="1">
                <a:solidFill>
                  <a:srgbClr val="0D1793"/>
                </a:solidFill>
                <a:latin typeface="Arial" charset="0"/>
              </a:rPr>
            </a:br>
            <a:r>
              <a:rPr lang="en-US" sz="2400" b="1">
                <a:solidFill>
                  <a:srgbClr val="000000"/>
                </a:solidFill>
                <a:latin typeface="Arial" charset="0"/>
              </a:rPr>
              <a:t>#6- </a:t>
            </a:r>
            <a:r>
              <a:rPr lang="en-US" sz="2600">
                <a:solidFill>
                  <a:srgbClr val="000000"/>
                </a:solidFill>
                <a:latin typeface="Arial" charset="0"/>
              </a:rPr>
              <a:t>ELD instructional coach whose duty is to administer the English language proficiency assessment for placement and identification</a:t>
            </a:r>
            <a:endParaRPr lang="en-US">
              <a:latin typeface="Arial" charset="0"/>
            </a:endParaRPr>
          </a:p>
        </p:txBody>
      </p:sp>
      <p:sp>
        <p:nvSpPr>
          <p:cNvPr id="3174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A19959D3-E8BC-144F-9347-7D4D02810FCC}" type="slidenum">
              <a:rPr lang="en-US" sz="1400"/>
              <a:pPr/>
              <a:t>28</a:t>
            </a:fld>
            <a:endParaRPr lang="en-US" sz="1400"/>
          </a:p>
        </p:txBody>
      </p:sp>
      <p:pic>
        <p:nvPicPr>
          <p:cNvPr id="3174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2288" y="2667000"/>
            <a:ext cx="4543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PQuestion"/>
          <p:cNvSpPr>
            <a:spLocks noGrp="1"/>
          </p:cNvSpPr>
          <p:nvPr>
            <p:ph type="title"/>
          </p:nvPr>
        </p:nvSpPr>
        <p:spPr>
          <a:xfrm>
            <a:off x="1917700" y="762000"/>
            <a:ext cx="6858000" cy="1447800"/>
          </a:xfrm>
        </p:spPr>
        <p:txBody>
          <a:bodyPr/>
          <a:lstStyle/>
          <a:p>
            <a:r>
              <a:rPr lang="en-US" sz="2600" b="1">
                <a:solidFill>
                  <a:srgbClr val="0D1793"/>
                </a:solidFill>
                <a:latin typeface="Arial" charset="0"/>
              </a:rPr>
              <a:t/>
            </a:r>
            <a:br>
              <a:rPr lang="en-US" sz="2600" b="1">
                <a:solidFill>
                  <a:srgbClr val="0D1793"/>
                </a:solidFill>
                <a:latin typeface="Arial" charset="0"/>
              </a:rPr>
            </a:br>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#7- </a:t>
            </a:r>
            <a:r>
              <a:rPr lang="en-US" sz="2600">
                <a:solidFill>
                  <a:srgbClr val="000000"/>
                </a:solidFill>
                <a:latin typeface="Arial" charset="0"/>
              </a:rPr>
              <a:t>Data clerk who enters data for Title III and Migrant Education</a:t>
            </a:r>
            <a:br>
              <a:rPr lang="en-US" sz="2600">
                <a:solidFill>
                  <a:srgbClr val="000000"/>
                </a:solidFill>
                <a:latin typeface="Arial" charset="0"/>
              </a:rPr>
            </a:br>
            <a:endParaRPr lang="en-US">
              <a:latin typeface="Arial" charset="0"/>
            </a:endParaRPr>
          </a:p>
        </p:txBody>
      </p:sp>
      <p:sp>
        <p:nvSpPr>
          <p:cNvPr id="327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58064327-2FAC-EC46-85F5-818523F90267}" type="slidenum">
              <a:rPr lang="en-US" sz="1400"/>
              <a:pPr/>
              <a:t>29</a:t>
            </a:fld>
            <a:endParaRPr lang="en-US" sz="1400"/>
          </a:p>
        </p:txBody>
      </p:sp>
      <p:pic>
        <p:nvPicPr>
          <p:cNvPr id="3277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38413"/>
            <a:ext cx="4543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152400"/>
            <a:ext cx="6858000" cy="1143000"/>
          </a:xfrm>
        </p:spPr>
        <p:txBody>
          <a:bodyPr lIns="0" tIns="370077" rIns="0" bIns="0" rtlCol="0">
            <a:spAutoFit/>
          </a:bodyPr>
          <a:lstStyle/>
          <a:p>
            <a:pPr marL="979805">
              <a:defRPr/>
            </a:pPr>
            <a:r>
              <a:rPr sz="4000" b="1" spc="-30" dirty="0">
                <a:solidFill>
                  <a:srgbClr val="000000"/>
                </a:solidFill>
                <a:latin typeface="Calibri"/>
                <a:ea typeface="+mj-ea"/>
                <a:cs typeface="Calibri"/>
              </a:rPr>
              <a:t>Gen</a:t>
            </a:r>
            <a:r>
              <a:rPr sz="4000" b="1" spc="-20" dirty="0">
                <a:solidFill>
                  <a:srgbClr val="000000"/>
                </a:solidFill>
                <a:latin typeface="Calibri"/>
                <a:ea typeface="+mj-ea"/>
                <a:cs typeface="Calibri"/>
              </a:rPr>
              <a:t>e</a:t>
            </a:r>
            <a:r>
              <a:rPr sz="4000" b="1" spc="-90" dirty="0">
                <a:solidFill>
                  <a:srgbClr val="000000"/>
                </a:solidFill>
                <a:latin typeface="Calibri"/>
                <a:ea typeface="+mj-ea"/>
                <a:cs typeface="Calibri"/>
              </a:rPr>
              <a:t>r</a:t>
            </a:r>
            <a:r>
              <a:rPr sz="4000" b="1" spc="-15" dirty="0">
                <a:solidFill>
                  <a:srgbClr val="000000"/>
                </a:solidFill>
                <a:latin typeface="Calibri"/>
                <a:ea typeface="+mj-ea"/>
                <a:cs typeface="Calibri"/>
              </a:rPr>
              <a:t>al</a:t>
            </a:r>
            <a:r>
              <a:rPr sz="4000" b="1" spc="-5" dirty="0">
                <a:solidFill>
                  <a:srgbClr val="000000"/>
                </a:solidFill>
                <a:latin typeface="Calibri"/>
                <a:ea typeface="+mj-ea"/>
                <a:cs typeface="Calibri"/>
              </a:rPr>
              <a:t> </a:t>
            </a:r>
            <a:r>
              <a:rPr sz="4000" b="1" spc="-25" dirty="0">
                <a:solidFill>
                  <a:srgbClr val="000000"/>
                </a:solidFill>
                <a:latin typeface="Calibri"/>
                <a:ea typeface="+mj-ea"/>
                <a:cs typeface="Calibri"/>
              </a:rPr>
              <a:t>Purpose</a:t>
            </a:r>
            <a:r>
              <a:rPr sz="4000" b="1" spc="35" dirty="0">
                <a:solidFill>
                  <a:srgbClr val="000000"/>
                </a:solidFill>
                <a:latin typeface="Calibri"/>
                <a:ea typeface="+mj-ea"/>
                <a:cs typeface="Calibri"/>
              </a:rPr>
              <a:t> </a:t>
            </a:r>
            <a:r>
              <a:rPr sz="4000" b="1" spc="-20" dirty="0">
                <a:solidFill>
                  <a:srgbClr val="000000"/>
                </a:solidFill>
                <a:latin typeface="Calibri"/>
                <a:ea typeface="+mj-ea"/>
                <a:cs typeface="Calibri"/>
              </a:rPr>
              <a:t>of</a:t>
            </a:r>
            <a:r>
              <a:rPr sz="4000" b="1" spc="-5" dirty="0">
                <a:solidFill>
                  <a:srgbClr val="000000"/>
                </a:solidFill>
                <a:latin typeface="Calibri"/>
                <a:ea typeface="+mj-ea"/>
                <a:cs typeface="Calibri"/>
              </a:rPr>
              <a:t> </a:t>
            </a:r>
            <a:r>
              <a:rPr sz="4000" b="1" spc="-20" dirty="0">
                <a:solidFill>
                  <a:srgbClr val="000000"/>
                </a:solidFill>
                <a:latin typeface="Calibri"/>
                <a:ea typeface="+mj-ea"/>
                <a:cs typeface="Calibri"/>
              </a:rPr>
              <a:t>Titl</a:t>
            </a:r>
            <a:r>
              <a:rPr sz="4000" b="1" spc="-25" dirty="0">
                <a:solidFill>
                  <a:srgbClr val="000000"/>
                </a:solidFill>
                <a:latin typeface="Calibri"/>
                <a:ea typeface="+mj-ea"/>
                <a:cs typeface="Calibri"/>
              </a:rPr>
              <a:t>e</a:t>
            </a:r>
            <a:r>
              <a:rPr sz="4000" b="1" spc="5" dirty="0">
                <a:solidFill>
                  <a:srgbClr val="000000"/>
                </a:solidFill>
                <a:latin typeface="Calibri"/>
                <a:ea typeface="+mj-ea"/>
                <a:cs typeface="Calibri"/>
              </a:rPr>
              <a:t> </a:t>
            </a:r>
            <a:r>
              <a:rPr sz="4000" b="1" spc="-15" dirty="0">
                <a:solidFill>
                  <a:srgbClr val="000000"/>
                </a:solidFill>
                <a:latin typeface="Calibri"/>
                <a:ea typeface="+mj-ea"/>
                <a:cs typeface="Calibri"/>
              </a:rPr>
              <a:t>III</a:t>
            </a:r>
            <a:endParaRPr sz="4000" dirty="0">
              <a:latin typeface="Calibri"/>
              <a:ea typeface="+mj-ea"/>
              <a:cs typeface="Calibri"/>
            </a:endParaRPr>
          </a:p>
        </p:txBody>
      </p:sp>
      <p:sp>
        <p:nvSpPr>
          <p:cNvPr id="6147" name="object 3"/>
          <p:cNvSpPr txBox="1">
            <a:spLocks noChangeArrowheads="1"/>
          </p:cNvSpPr>
          <p:nvPr/>
        </p:nvSpPr>
        <p:spPr bwMode="auto">
          <a:xfrm>
            <a:off x="1828800" y="1646238"/>
            <a:ext cx="667543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indent="-3175">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a:solidFill>
                  <a:srgbClr val="001F5F"/>
                </a:solidFill>
                <a:latin typeface="Calibri" charset="0"/>
                <a:cs typeface="Calibri" charset="0"/>
              </a:rPr>
              <a:t>To help ensure that English learners, including immigrant children and youth, attain English language proficiency and meet the same standards that all children are expected to meet.</a:t>
            </a:r>
            <a:endParaRPr lang="en-US">
              <a:solidFill>
                <a:srgbClr val="000054"/>
              </a:solidFill>
              <a:latin typeface="Calibri" charset="0"/>
              <a:cs typeface="Calibri" charset="0"/>
            </a:endParaRPr>
          </a:p>
          <a:p>
            <a:pPr algn="ctr">
              <a:spcBef>
                <a:spcPts val="50"/>
              </a:spcBef>
            </a:pPr>
            <a:r>
              <a:rPr lang="en-US" sz="2400" i="1">
                <a:solidFill>
                  <a:srgbClr val="001F5F"/>
                </a:solidFill>
                <a:latin typeface="Calibri" charset="0"/>
                <a:cs typeface="Calibri" charset="0"/>
              </a:rPr>
              <a:t>(Section 3102 of the ESEA, as amended by the ESSA)</a:t>
            </a:r>
            <a:endParaRPr lang="en-US" sz="2400">
              <a:solidFill>
                <a:srgbClr val="000054"/>
              </a:solidFill>
              <a:latin typeface="Calibri" charset="0"/>
              <a:cs typeface="Calibri" charset="0"/>
            </a:endParaRPr>
          </a:p>
        </p:txBody>
      </p:sp>
      <p:sp>
        <p:nvSpPr>
          <p:cNvPr id="6148" name="object 5"/>
          <p:cNvSpPr>
            <a:spLocks noChangeArrowheads="1"/>
          </p:cNvSpPr>
          <p:nvPr/>
        </p:nvSpPr>
        <p:spPr bwMode="auto">
          <a:xfrm>
            <a:off x="3581400" y="4737100"/>
            <a:ext cx="2298700" cy="19065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 name="object 6"/>
          <p:cNvSpPr txBox="1"/>
          <p:nvPr/>
        </p:nvSpPr>
        <p:spPr>
          <a:xfrm>
            <a:off x="8504238" y="6465888"/>
            <a:ext cx="103187" cy="177800"/>
          </a:xfrm>
          <a:prstGeom prst="rect">
            <a:avLst/>
          </a:prstGeom>
        </p:spPr>
        <p:txBody>
          <a:bodyPr lIns="0" tIns="0" rIns="0" bIns="0">
            <a:spAutoFit/>
          </a:bodyPr>
          <a:lstStyle/>
          <a:p>
            <a:pPr marL="12700">
              <a:defRPr/>
            </a:pPr>
            <a:r>
              <a:rPr sz="1200" spc="-10" dirty="0">
                <a:solidFill>
                  <a:srgbClr val="888888"/>
                </a:solidFill>
                <a:latin typeface="Calibri"/>
                <a:ea typeface="+mn-ea"/>
                <a:cs typeface="Calibri"/>
              </a:rPr>
              <a:t>6</a:t>
            </a:r>
            <a:endParaRPr sz="1200">
              <a:latin typeface="Calibri"/>
              <a:ea typeface="+mn-ea"/>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PQuestion"/>
          <p:cNvSpPr>
            <a:spLocks noGrp="1"/>
          </p:cNvSpPr>
          <p:nvPr>
            <p:ph type="title"/>
          </p:nvPr>
        </p:nvSpPr>
        <p:spPr>
          <a:xfrm>
            <a:off x="1909763" y="838200"/>
            <a:ext cx="6858000" cy="1143000"/>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#8- </a:t>
            </a:r>
            <a:r>
              <a:rPr lang="en-US" sz="2600">
                <a:solidFill>
                  <a:srgbClr val="000000"/>
                </a:solidFill>
                <a:latin typeface="Arial" charset="0"/>
              </a:rPr>
              <a:t>Consultant fees for consultant to deliver professional development session focused on ELD</a:t>
            </a:r>
            <a:endParaRPr lang="en-US">
              <a:latin typeface="Arial" charset="0"/>
            </a:endParaRPr>
          </a:p>
        </p:txBody>
      </p:sp>
      <p:sp>
        <p:nvSpPr>
          <p:cNvPr id="337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23FF5FBF-86D5-5445-B687-68317F3905EA}" type="slidenum">
              <a:rPr lang="en-US" sz="1400"/>
              <a:pPr/>
              <a:t>30</a:t>
            </a:fld>
            <a:endParaRPr lang="en-US" sz="1400"/>
          </a:p>
        </p:txBody>
      </p:sp>
      <p:pic>
        <p:nvPicPr>
          <p:cNvPr id="3379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38413"/>
            <a:ext cx="4543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PQuestion"/>
          <p:cNvSpPr>
            <a:spLocks noGrp="1"/>
          </p:cNvSpPr>
          <p:nvPr>
            <p:ph type="title"/>
          </p:nvPr>
        </p:nvSpPr>
        <p:spPr>
          <a:xfrm>
            <a:off x="1828800" y="1219200"/>
            <a:ext cx="6858000" cy="1219200"/>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#9- </a:t>
            </a:r>
            <a:r>
              <a:rPr lang="en-US" sz="2600">
                <a:solidFill>
                  <a:srgbClr val="000000"/>
                </a:solidFill>
                <a:latin typeface="Arial" charset="0"/>
              </a:rPr>
              <a:t>ELD curriculum development</a:t>
            </a:r>
            <a:br>
              <a:rPr lang="en-US" sz="2600">
                <a:solidFill>
                  <a:srgbClr val="000000"/>
                </a:solidFill>
                <a:latin typeface="Arial" charset="0"/>
              </a:rPr>
            </a:br>
            <a:endParaRPr lang="en-US">
              <a:latin typeface="Arial" charset="0"/>
            </a:endParaRPr>
          </a:p>
        </p:txBody>
      </p:sp>
      <p:sp>
        <p:nvSpPr>
          <p:cNvPr id="348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D05146B5-D93A-8641-A5B9-D14501511ACF}" type="slidenum">
              <a:rPr lang="en-US" sz="1400"/>
              <a:pPr/>
              <a:t>31</a:t>
            </a:fld>
            <a:endParaRPr lang="en-US" sz="1400"/>
          </a:p>
        </p:txBody>
      </p:sp>
      <p:pic>
        <p:nvPicPr>
          <p:cNvPr id="3482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6088" y="2347913"/>
            <a:ext cx="4543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PQuestion"/>
          <p:cNvSpPr>
            <a:spLocks noGrp="1"/>
          </p:cNvSpPr>
          <p:nvPr>
            <p:ph type="title"/>
          </p:nvPr>
        </p:nvSpPr>
        <p:spPr>
          <a:xfrm>
            <a:off x="1676400" y="1143000"/>
            <a:ext cx="7254875" cy="1606550"/>
          </a:xfrm>
        </p:spPr>
        <p:txBody>
          <a:bodyPr/>
          <a:lstStyle/>
          <a:p>
            <a:r>
              <a:rPr lang="en-US" sz="2600" b="1">
                <a:solidFill>
                  <a:schemeClr val="tx1"/>
                </a:solidFill>
                <a:latin typeface="Arial" charset="0"/>
              </a:rPr>
              <a:t>Would this be an authorized use of Title III?</a:t>
            </a:r>
            <a:br>
              <a:rPr lang="en-US" sz="2600" b="1">
                <a:solidFill>
                  <a:schemeClr val="tx1"/>
                </a:solidFill>
                <a:latin typeface="Arial" charset="0"/>
              </a:rPr>
            </a:br>
            <a:r>
              <a:rPr lang="en-US" sz="2400" b="1">
                <a:solidFill>
                  <a:srgbClr val="000000"/>
                </a:solidFill>
                <a:latin typeface="Arial" charset="0"/>
              </a:rPr>
              <a:t>#10- </a:t>
            </a:r>
            <a:r>
              <a:rPr lang="en-US" sz="2600">
                <a:solidFill>
                  <a:srgbClr val="000000"/>
                </a:solidFill>
                <a:latin typeface="Arial" charset="0"/>
              </a:rPr>
              <a:t>A district proposes to use Title III funds to support the salary of a site administrator who will, as part of his/her duties, administer district Title III-funded activities</a:t>
            </a:r>
            <a:br>
              <a:rPr lang="en-US" sz="2600">
                <a:solidFill>
                  <a:srgbClr val="000000"/>
                </a:solidFill>
                <a:latin typeface="Arial" charset="0"/>
              </a:rPr>
            </a:br>
            <a:endParaRPr lang="en-US">
              <a:latin typeface="Arial" charset="0"/>
            </a:endParaRPr>
          </a:p>
        </p:txBody>
      </p:sp>
      <p:sp>
        <p:nvSpPr>
          <p:cNvPr id="358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471C54F3-5F1F-D346-AFFC-45FFA76C5E9A}" type="slidenum">
              <a:rPr lang="en-US" sz="1400"/>
              <a:pPr/>
              <a:t>32</a:t>
            </a:fld>
            <a:endParaRPr lang="en-US" sz="1400"/>
          </a:p>
        </p:txBody>
      </p:sp>
      <p:pic>
        <p:nvPicPr>
          <p:cNvPr id="3584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25" y="2590800"/>
            <a:ext cx="4543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828800" y="371475"/>
            <a:ext cx="6934200" cy="1143000"/>
          </a:xfrm>
        </p:spPr>
        <p:txBody>
          <a:bodyPr/>
          <a:lstStyle/>
          <a:p>
            <a:r>
              <a:rPr lang="en-US" sz="3200" b="1">
                <a:solidFill>
                  <a:schemeClr val="tx1"/>
                </a:solidFill>
                <a:latin typeface="Arial" charset="0"/>
                <a:cs typeface="Arial" charset="0"/>
              </a:rPr>
              <a:t>Authorized Immigrant Subgrantee Activities</a:t>
            </a:r>
            <a:endParaRPr lang="en-US" sz="3200">
              <a:solidFill>
                <a:schemeClr val="tx1"/>
              </a:solidFill>
              <a:latin typeface="Arial" charset="0"/>
            </a:endParaRPr>
          </a:p>
        </p:txBody>
      </p:sp>
      <p:sp>
        <p:nvSpPr>
          <p:cNvPr id="3" name="Content Placeholder 2"/>
          <p:cNvSpPr>
            <a:spLocks noGrp="1"/>
          </p:cNvSpPr>
          <p:nvPr>
            <p:ph idx="1"/>
          </p:nvPr>
        </p:nvSpPr>
        <p:spPr>
          <a:xfrm>
            <a:off x="1866900" y="1514475"/>
            <a:ext cx="6858000" cy="4962525"/>
          </a:xfrm>
        </p:spPr>
        <p:txBody>
          <a:bodyPr/>
          <a:lstStyle/>
          <a:p>
            <a:pPr>
              <a:defRPr/>
            </a:pPr>
            <a:r>
              <a:rPr lang="en-US" dirty="0">
                <a:ea typeface="+mn-ea"/>
              </a:rPr>
              <a:t>What are the </a:t>
            </a:r>
            <a:r>
              <a:rPr lang="en-US" dirty="0" smtClean="0">
                <a:ea typeface="+mn-ea"/>
              </a:rPr>
              <a:t>seven </a:t>
            </a:r>
            <a:r>
              <a:rPr lang="en-US" dirty="0">
                <a:ea typeface="+mn-ea"/>
              </a:rPr>
              <a:t>authorized </a:t>
            </a:r>
            <a:r>
              <a:rPr lang="en-US" dirty="0" smtClean="0">
                <a:ea typeface="+mn-ea"/>
              </a:rPr>
              <a:t>Immigrant subgrantee </a:t>
            </a:r>
            <a:r>
              <a:rPr lang="en-US" dirty="0">
                <a:ea typeface="+mn-ea"/>
              </a:rPr>
              <a:t>activities?</a:t>
            </a:r>
          </a:p>
          <a:p>
            <a:pPr marL="0" indent="0">
              <a:buFontTx/>
              <a:buNone/>
              <a:defRPr/>
            </a:pPr>
            <a:endParaRPr lang="en-US" dirty="0">
              <a:ea typeface="+mn-ea"/>
            </a:endParaRPr>
          </a:p>
          <a:p>
            <a:pPr>
              <a:defRPr/>
            </a:pPr>
            <a:r>
              <a:rPr lang="en-US" dirty="0">
                <a:ea typeface="+mn-ea"/>
              </a:rPr>
              <a:t>Find a partner and pick an authorized activity card</a:t>
            </a:r>
          </a:p>
          <a:p>
            <a:pPr lvl="1">
              <a:defRPr/>
            </a:pPr>
            <a:r>
              <a:rPr lang="en-US" dirty="0">
                <a:ea typeface="+mn-ea"/>
              </a:rPr>
              <a:t>Discuss:</a:t>
            </a:r>
          </a:p>
          <a:p>
            <a:pPr lvl="2">
              <a:defRPr/>
            </a:pPr>
            <a:r>
              <a:rPr lang="en-US" dirty="0">
                <a:ea typeface="+mn-ea"/>
              </a:rPr>
              <a:t> Possible examples of what the activity might look like at a site</a:t>
            </a:r>
          </a:p>
          <a:p>
            <a:pPr marL="914400" lvl="2" indent="0">
              <a:buFontTx/>
              <a:buNone/>
              <a:defRPr/>
            </a:pPr>
            <a:endParaRPr lang="en-US" dirty="0">
              <a:ea typeface="+mn-ea"/>
            </a:endParaRPr>
          </a:p>
          <a:p>
            <a:pPr lvl="2">
              <a:defRPr/>
            </a:pPr>
            <a:r>
              <a:rPr lang="en-US" dirty="0">
                <a:ea typeface="+mn-ea"/>
              </a:rPr>
              <a:t>Any AHA!s</a:t>
            </a:r>
          </a:p>
          <a:p>
            <a:pPr marL="0" indent="0">
              <a:buFontTx/>
              <a:buNone/>
              <a:defRPr/>
            </a:pPr>
            <a:r>
              <a:rPr lang="en-US" sz="2800" dirty="0" smtClean="0">
                <a:ea typeface="+mn-ea"/>
              </a:rPr>
              <a:t> </a:t>
            </a:r>
            <a:endParaRPr lang="en-US" sz="2800" dirty="0">
              <a:ea typeface="+mn-ea"/>
            </a:endParaRPr>
          </a:p>
        </p:txBody>
      </p:sp>
      <p:sp>
        <p:nvSpPr>
          <p:cNvPr id="3686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7839DCB5-C167-8641-8A03-482293C40254}" type="slidenum">
              <a:rPr lang="en-US" sz="1400"/>
              <a:pPr/>
              <a:t>33</a:t>
            </a:fld>
            <a:endParaRPr lang="en-US" sz="1400"/>
          </a:p>
        </p:txBody>
      </p:sp>
      <p:pic>
        <p:nvPicPr>
          <p:cNvPr id="3686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3900" y="3352800"/>
            <a:ext cx="11525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8338" y="301625"/>
            <a:ext cx="6719887" cy="1354138"/>
          </a:xfrm>
          <a:prstGeom prst="rect">
            <a:avLst/>
          </a:prstGeom>
        </p:spPr>
        <p:txBody>
          <a:bodyPr lIns="0" tIns="0" rIns="0" bIns="0">
            <a:spAutoFit/>
          </a:bodyPr>
          <a:lstStyle>
            <a:lvl1pPr marL="1270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r>
              <a:rPr lang="en-US" sz="4400">
                <a:latin typeface="Calibri" charset="0"/>
                <a:cs typeface="Calibri" charset="0"/>
              </a:rPr>
              <a:t>Advance Organizer – </a:t>
            </a:r>
            <a:r>
              <a:rPr lang="en-US" sz="4400">
                <a:solidFill>
                  <a:srgbClr val="00AF50"/>
                </a:solidFill>
                <a:latin typeface="Calibri" charset="0"/>
                <a:cs typeface="Calibri" charset="0"/>
              </a:rPr>
              <a:t>True </a:t>
            </a:r>
            <a:r>
              <a:rPr lang="en-US" sz="4400">
                <a:latin typeface="Calibri" charset="0"/>
                <a:cs typeface="Calibri" charset="0"/>
              </a:rPr>
              <a:t>or </a:t>
            </a:r>
            <a:r>
              <a:rPr lang="en-US" sz="4400">
                <a:solidFill>
                  <a:srgbClr val="FF0000"/>
                </a:solidFill>
                <a:latin typeface="Calibri" charset="0"/>
                <a:cs typeface="Calibri" charset="0"/>
              </a:rPr>
              <a:t>False</a:t>
            </a:r>
            <a:r>
              <a:rPr lang="en-US" sz="4400">
                <a:latin typeface="Calibri" charset="0"/>
                <a:cs typeface="Calibri" charset="0"/>
              </a:rPr>
              <a:t>?</a:t>
            </a:r>
          </a:p>
        </p:txBody>
      </p:sp>
      <p:sp>
        <p:nvSpPr>
          <p:cNvPr id="37891" name="object 3"/>
          <p:cNvSpPr txBox="1">
            <a:spLocks noChangeArrowheads="1"/>
          </p:cNvSpPr>
          <p:nvPr/>
        </p:nvSpPr>
        <p:spPr bwMode="auto">
          <a:xfrm>
            <a:off x="1938338" y="1801813"/>
            <a:ext cx="65770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379413" algn="l"/>
                <a:tab pos="381000" algn="l"/>
              </a:tabLst>
              <a:defRPr sz="3200">
                <a:solidFill>
                  <a:schemeClr val="tx1"/>
                </a:solidFill>
                <a:latin typeface="Arial" charset="0"/>
                <a:ea typeface="ＭＳ Ｐゴシック" charset="0"/>
              </a:defRPr>
            </a:lvl1pPr>
            <a:lvl2pPr>
              <a:tabLst>
                <a:tab pos="379413" algn="l"/>
                <a:tab pos="381000" algn="l"/>
              </a:tabLst>
              <a:defRPr sz="2800">
                <a:solidFill>
                  <a:schemeClr val="tx1"/>
                </a:solidFill>
                <a:latin typeface="Arial" charset="0"/>
                <a:ea typeface="ＭＳ Ｐゴシック" charset="0"/>
              </a:defRPr>
            </a:lvl2pPr>
            <a:lvl3pPr>
              <a:tabLst>
                <a:tab pos="379413" algn="l"/>
                <a:tab pos="381000" algn="l"/>
              </a:tabLst>
              <a:defRPr sz="2400">
                <a:solidFill>
                  <a:schemeClr val="tx1"/>
                </a:solidFill>
                <a:latin typeface="Arial" charset="0"/>
                <a:ea typeface="ＭＳ Ｐゴシック" charset="0"/>
              </a:defRPr>
            </a:lvl3pPr>
            <a:lvl4pPr>
              <a:tabLst>
                <a:tab pos="379413" algn="l"/>
                <a:tab pos="381000" algn="l"/>
              </a:tabLst>
              <a:defRPr sz="2000">
                <a:solidFill>
                  <a:schemeClr val="tx1"/>
                </a:solidFill>
                <a:latin typeface="Arial" charset="0"/>
                <a:ea typeface="ＭＳ Ｐゴシック" charset="0"/>
              </a:defRPr>
            </a:lvl4pPr>
            <a:lvl5pPr>
              <a:tabLst>
                <a:tab pos="379413" algn="l"/>
                <a:tab pos="38100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379413" algn="l"/>
                <a:tab pos="38100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379413" algn="l"/>
                <a:tab pos="38100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379413" algn="l"/>
                <a:tab pos="38100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379413" algn="l"/>
                <a:tab pos="381000" algn="l"/>
              </a:tabLst>
              <a:defRPr sz="2000">
                <a:solidFill>
                  <a:schemeClr val="tx1"/>
                </a:solidFill>
                <a:latin typeface="Arial" charset="0"/>
                <a:ea typeface="ＭＳ Ｐゴシック" charset="0"/>
              </a:defRPr>
            </a:lvl9pPr>
          </a:lstStyle>
          <a:p>
            <a:pPr>
              <a:buFont typeface="Calibri" charset="0"/>
              <a:buAutoNum type="arabicPeriod"/>
            </a:pPr>
            <a:r>
              <a:rPr lang="en-US" sz="2000">
                <a:solidFill>
                  <a:srgbClr val="000054"/>
                </a:solidFill>
                <a:latin typeface="Calibri" charset="0"/>
                <a:cs typeface="Calibri" charset="0"/>
              </a:rPr>
              <a:t>LEAs may not use Title III funds for the annual parental notification on their child’s placement in a language instruction educational program.</a:t>
            </a:r>
          </a:p>
          <a:p>
            <a:pPr>
              <a:spcBef>
                <a:spcPts val="575"/>
              </a:spcBef>
              <a:buFont typeface="Calibri" charset="0"/>
              <a:buAutoNum type="arabicPeriod"/>
            </a:pPr>
            <a:r>
              <a:rPr lang="en-US" sz="2000">
                <a:solidFill>
                  <a:srgbClr val="000054"/>
                </a:solidFill>
                <a:latin typeface="Calibri" charset="0"/>
                <a:cs typeface="Calibri" charset="0"/>
              </a:rPr>
              <a:t>There are 3 required activities LEAs receiving Title III funds must carry out.	</a:t>
            </a:r>
            <a:r>
              <a:rPr lang="en-US" sz="2000" i="1">
                <a:solidFill>
                  <a:srgbClr val="000054"/>
                </a:solidFill>
                <a:latin typeface="Calibri" charset="0"/>
                <a:cs typeface="Calibri" charset="0"/>
              </a:rPr>
              <a:t>(Extra credit – name the activities!)</a:t>
            </a:r>
            <a:endParaRPr lang="en-US" sz="2000">
              <a:solidFill>
                <a:srgbClr val="000054"/>
              </a:solidFill>
              <a:latin typeface="Calibri" charset="0"/>
              <a:cs typeface="Calibri" charset="0"/>
            </a:endParaRPr>
          </a:p>
          <a:p>
            <a:pPr>
              <a:spcBef>
                <a:spcPts val="575"/>
              </a:spcBef>
              <a:buFont typeface="Calibri" charset="0"/>
              <a:buAutoNum type="arabicPeriod"/>
            </a:pPr>
            <a:r>
              <a:rPr lang="en-US" sz="2000">
                <a:solidFill>
                  <a:srgbClr val="000054"/>
                </a:solidFill>
                <a:latin typeface="Calibri" charset="0"/>
                <a:cs typeface="Calibri" charset="0"/>
              </a:rPr>
              <a:t>All LEAs in a State must implement State ELP standards.</a:t>
            </a:r>
          </a:p>
          <a:p>
            <a:pPr>
              <a:spcBef>
                <a:spcPts val="575"/>
              </a:spcBef>
              <a:buFont typeface="Calibri" charset="0"/>
              <a:buAutoNum type="arabicPeriod"/>
            </a:pPr>
            <a:r>
              <a:rPr lang="en-US" sz="2000">
                <a:solidFill>
                  <a:srgbClr val="000054"/>
                </a:solidFill>
                <a:latin typeface="Calibri" charset="0"/>
                <a:cs typeface="Calibri" charset="0"/>
              </a:rPr>
              <a:t>When LEAs use Title III funds for professional development , they may only serve teachers who are designated EL teachers.</a:t>
            </a:r>
          </a:p>
          <a:p>
            <a:pPr>
              <a:spcBef>
                <a:spcPts val="575"/>
              </a:spcBef>
              <a:buFont typeface="Calibri" charset="0"/>
              <a:buAutoNum type="arabicPeriod"/>
            </a:pPr>
            <a:r>
              <a:rPr lang="en-US" sz="2000">
                <a:solidFill>
                  <a:srgbClr val="000054"/>
                </a:solidFill>
                <a:latin typeface="Calibri" charset="0"/>
                <a:cs typeface="Calibri" charset="0"/>
              </a:rPr>
              <a:t>LEAs will have to report on the number and percentage of ELs who have exited services for two years after these students are no longer receiving Title III services.</a:t>
            </a:r>
          </a:p>
        </p:txBody>
      </p:sp>
      <p:sp>
        <p:nvSpPr>
          <p:cNvPr id="37892" name="object 4"/>
          <p:cNvSpPr>
            <a:spLocks noChangeArrowheads="1"/>
          </p:cNvSpPr>
          <p:nvPr/>
        </p:nvSpPr>
        <p:spPr bwMode="auto">
          <a:xfrm>
            <a:off x="7156450" y="5486400"/>
            <a:ext cx="1747838" cy="13239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3100" y="69850"/>
            <a:ext cx="6858000" cy="1143000"/>
          </a:xfrm>
        </p:spPr>
        <p:txBody>
          <a:bodyPr lIns="0" tIns="73279" rIns="0" bIns="0">
            <a:spAutoFit/>
          </a:bodyPr>
          <a:lstStyle/>
          <a:p>
            <a:pPr marL="460375"/>
            <a:r>
              <a:rPr lang="en-US">
                <a:solidFill>
                  <a:srgbClr val="000000"/>
                </a:solidFill>
                <a:latin typeface="Arial" charset="0"/>
              </a:rPr>
              <a:t>Advance Organizer </a:t>
            </a:r>
            <a:r>
              <a:rPr lang="en-US">
                <a:solidFill>
                  <a:srgbClr val="000000"/>
                </a:solidFill>
                <a:latin typeface="Calibri" charset="0"/>
                <a:cs typeface="Calibri" charset="0"/>
              </a:rPr>
              <a:t>– </a:t>
            </a:r>
            <a:r>
              <a:rPr lang="en-US">
                <a:solidFill>
                  <a:srgbClr val="000000"/>
                </a:solidFill>
                <a:latin typeface="Arial" charset="0"/>
              </a:rPr>
              <a:t>Answers</a:t>
            </a:r>
          </a:p>
        </p:txBody>
      </p:sp>
      <p:sp>
        <p:nvSpPr>
          <p:cNvPr id="38915" name="object 3"/>
          <p:cNvSpPr txBox="1">
            <a:spLocks noChangeArrowheads="1"/>
          </p:cNvSpPr>
          <p:nvPr/>
        </p:nvSpPr>
        <p:spPr bwMode="auto">
          <a:xfrm>
            <a:off x="1752600" y="1398588"/>
            <a:ext cx="73152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379413" algn="l"/>
              </a:tabLst>
              <a:defRPr sz="3200">
                <a:solidFill>
                  <a:schemeClr val="tx1"/>
                </a:solidFill>
                <a:latin typeface="Arial" charset="0"/>
                <a:ea typeface="ＭＳ Ｐゴシック" charset="0"/>
              </a:defRPr>
            </a:lvl1pPr>
            <a:lvl2pPr marL="755650">
              <a:tabLst>
                <a:tab pos="379413" algn="l"/>
              </a:tabLst>
              <a:defRPr sz="2800">
                <a:solidFill>
                  <a:schemeClr val="tx1"/>
                </a:solidFill>
                <a:latin typeface="Arial" charset="0"/>
                <a:ea typeface="ＭＳ Ｐゴシック" charset="0"/>
              </a:defRPr>
            </a:lvl2pPr>
            <a:lvl3pPr>
              <a:tabLst>
                <a:tab pos="379413" algn="l"/>
              </a:tabLst>
              <a:defRPr sz="2400">
                <a:solidFill>
                  <a:schemeClr val="tx1"/>
                </a:solidFill>
                <a:latin typeface="Arial" charset="0"/>
                <a:ea typeface="ＭＳ Ｐゴシック" charset="0"/>
              </a:defRPr>
            </a:lvl3pPr>
            <a:lvl4pPr>
              <a:tabLst>
                <a:tab pos="379413" algn="l"/>
              </a:tabLst>
              <a:defRPr sz="2000">
                <a:solidFill>
                  <a:schemeClr val="tx1"/>
                </a:solidFill>
                <a:latin typeface="Arial" charset="0"/>
                <a:ea typeface="ＭＳ Ｐゴシック" charset="0"/>
              </a:defRPr>
            </a:lvl4pPr>
            <a:lvl5pPr>
              <a:tabLst>
                <a:tab pos="379413"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9pPr>
          </a:lstStyle>
          <a:p>
            <a:r>
              <a:rPr lang="en-US" sz="2400">
                <a:solidFill>
                  <a:srgbClr val="000054"/>
                </a:solidFill>
                <a:latin typeface="Calibri" charset="0"/>
                <a:cs typeface="Calibri" charset="0"/>
              </a:rPr>
              <a:t>1.	LEAs may not use Title III funds for the annual parental notification on their child’s placement in a language instruction educational program. - </a:t>
            </a:r>
            <a:r>
              <a:rPr lang="en-US" sz="2400">
                <a:solidFill>
                  <a:srgbClr val="FF0000"/>
                </a:solidFill>
                <a:latin typeface="Calibri" charset="0"/>
                <a:cs typeface="Calibri" charset="0"/>
              </a:rPr>
              <a:t>FALSE</a:t>
            </a:r>
            <a:endParaRPr lang="en-US" sz="2400">
              <a:solidFill>
                <a:srgbClr val="000054"/>
              </a:solidFill>
              <a:latin typeface="Calibri" charset="0"/>
              <a:cs typeface="Calibri" charset="0"/>
            </a:endParaRPr>
          </a:p>
          <a:p>
            <a:pPr>
              <a:spcBef>
                <a:spcPts val="475"/>
              </a:spcBef>
              <a:buFontTx/>
              <a:buChar char="•"/>
            </a:pPr>
            <a:r>
              <a:rPr lang="en-US" sz="1800">
                <a:solidFill>
                  <a:srgbClr val="000054"/>
                </a:solidFill>
                <a:latin typeface="Calibri" charset="0"/>
                <a:cs typeface="Calibri" charset="0"/>
              </a:rPr>
              <a:t>LEAs </a:t>
            </a:r>
            <a:r>
              <a:rPr lang="en-US" sz="1800" u="sng">
                <a:solidFill>
                  <a:srgbClr val="000054"/>
                </a:solidFill>
                <a:latin typeface="Calibri" charset="0"/>
                <a:cs typeface="Calibri" charset="0"/>
              </a:rPr>
              <a:t>may use</a:t>
            </a:r>
            <a:r>
              <a:rPr lang="en-US" sz="1800">
                <a:solidFill>
                  <a:srgbClr val="000054"/>
                </a:solidFill>
                <a:latin typeface="Calibri" charset="0"/>
                <a:cs typeface="Calibri" charset="0"/>
              </a:rPr>
              <a:t> Title III funds for the parental notification on EL identification that is now required under Title I, Part A </a:t>
            </a:r>
            <a:r>
              <a:rPr lang="en-US" sz="1800" i="1">
                <a:solidFill>
                  <a:srgbClr val="000054"/>
                </a:solidFill>
                <a:latin typeface="Calibri" charset="0"/>
                <a:cs typeface="Calibri" charset="0"/>
              </a:rPr>
              <a:t>(previously under Title III).</a:t>
            </a:r>
            <a:endParaRPr lang="en-US" sz="1800">
              <a:solidFill>
                <a:srgbClr val="000054"/>
              </a:solidFill>
              <a:latin typeface="Calibri" charset="0"/>
              <a:cs typeface="Calibri" charset="0"/>
            </a:endParaRPr>
          </a:p>
          <a:p>
            <a:pPr>
              <a:spcBef>
                <a:spcPts val="425"/>
              </a:spcBef>
              <a:buFontTx/>
              <a:buChar char="•"/>
            </a:pPr>
            <a:r>
              <a:rPr lang="en-US" sz="1800">
                <a:solidFill>
                  <a:srgbClr val="000054"/>
                </a:solidFill>
                <a:latin typeface="Calibri" charset="0"/>
                <a:cs typeface="Calibri" charset="0"/>
              </a:rPr>
              <a:t>A State and its LEAs may use Title III funds for activities relating to ELs that were previously required under Title III and are now required under Title I as long as:</a:t>
            </a:r>
          </a:p>
          <a:p>
            <a:pPr lvl="1" indent="-285750">
              <a:spcBef>
                <a:spcPts val="363"/>
              </a:spcBef>
              <a:buFont typeface="Wingdings" charset="0"/>
              <a:buChar char=""/>
            </a:pPr>
            <a:r>
              <a:rPr lang="en-US" sz="1400">
                <a:solidFill>
                  <a:srgbClr val="000054"/>
                </a:solidFill>
                <a:latin typeface="Calibri" charset="0"/>
                <a:cs typeface="Calibri" charset="0"/>
              </a:rPr>
              <a:t>specific use of funds consistent with the purpose of Title III and meets Federal guidelines for “reasonable and necessary costs.”</a:t>
            </a:r>
          </a:p>
          <a:p>
            <a:pPr lvl="1" indent="-285750">
              <a:spcBef>
                <a:spcPts val="338"/>
              </a:spcBef>
              <a:buFont typeface="Wingdings" charset="0"/>
              <a:buChar char=""/>
            </a:pPr>
            <a:r>
              <a:rPr lang="en-US" sz="1400">
                <a:solidFill>
                  <a:srgbClr val="000054"/>
                </a:solidFill>
                <a:latin typeface="Calibri" charset="0"/>
                <a:cs typeface="Calibri" charset="0"/>
              </a:rPr>
              <a:t>specific use of funds is supplemental to the SEA’s or LEA’s civil rights obligations to ELs under Title VI and the EEOA; and</a:t>
            </a:r>
          </a:p>
          <a:p>
            <a:pPr lvl="1" indent="-285750">
              <a:spcBef>
                <a:spcPts val="338"/>
              </a:spcBef>
              <a:buFont typeface="Wingdings" charset="0"/>
              <a:buChar char=""/>
            </a:pPr>
            <a:r>
              <a:rPr lang="en-US" sz="1400">
                <a:solidFill>
                  <a:srgbClr val="000054"/>
                </a:solidFill>
                <a:latin typeface="Calibri" charset="0"/>
                <a:cs typeface="Calibri" charset="0"/>
              </a:rPr>
              <a:t>SEA or LEA also uses Title III funds for activities required under Title III.</a:t>
            </a:r>
          </a:p>
          <a:p>
            <a:pPr>
              <a:spcBef>
                <a:spcPts val="400"/>
              </a:spcBef>
              <a:buFontTx/>
              <a:buChar char="•"/>
            </a:pPr>
            <a:r>
              <a:rPr lang="en-US" sz="1800">
                <a:solidFill>
                  <a:srgbClr val="000054"/>
                </a:solidFill>
                <a:latin typeface="Calibri" charset="0"/>
                <a:cs typeface="Calibri" charset="0"/>
              </a:rPr>
              <a:t>Title I requires that every LEA that uses funds under either Title I or Title III for services to ELs must provide a parent with a notification that outlines their child’s identification as an EL and placement in a language instruction educational program.  </a:t>
            </a:r>
            <a:r>
              <a:rPr lang="en-US" sz="1800" i="1">
                <a:solidFill>
                  <a:srgbClr val="000054"/>
                </a:solidFill>
                <a:latin typeface="Calibri" charset="0"/>
                <a:cs typeface="Calibri" charset="0"/>
              </a:rPr>
              <a:t>(See E-5 of the guidance regarding information that must be included in this parental notification.)</a:t>
            </a:r>
            <a:endParaRPr lang="en-US" sz="1800">
              <a:solidFill>
                <a:srgbClr val="000054"/>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76200"/>
            <a:ext cx="6858000" cy="1143000"/>
          </a:xfrm>
        </p:spPr>
        <p:txBody>
          <a:bodyPr lIns="0" tIns="347980" rIns="0" bIns="0">
            <a:spAutoFit/>
          </a:bodyPr>
          <a:lstStyle/>
          <a:p>
            <a:pPr marL="441325"/>
            <a:r>
              <a:rPr lang="en-US">
                <a:solidFill>
                  <a:srgbClr val="000000"/>
                </a:solidFill>
                <a:latin typeface="Arial" charset="0"/>
              </a:rPr>
              <a:t>Advance Organizer </a:t>
            </a:r>
            <a:r>
              <a:rPr lang="en-US">
                <a:solidFill>
                  <a:srgbClr val="000000"/>
                </a:solidFill>
                <a:latin typeface="Calibri" charset="0"/>
                <a:cs typeface="Calibri" charset="0"/>
              </a:rPr>
              <a:t>– </a:t>
            </a:r>
            <a:r>
              <a:rPr lang="en-US">
                <a:solidFill>
                  <a:srgbClr val="000000"/>
                </a:solidFill>
                <a:latin typeface="Arial" charset="0"/>
              </a:rPr>
              <a:t>Answers</a:t>
            </a:r>
          </a:p>
        </p:txBody>
      </p:sp>
      <p:sp>
        <p:nvSpPr>
          <p:cNvPr id="39939" name="object 3"/>
          <p:cNvSpPr txBox="1">
            <a:spLocks noChangeArrowheads="1"/>
          </p:cNvSpPr>
          <p:nvPr/>
        </p:nvSpPr>
        <p:spPr bwMode="auto">
          <a:xfrm>
            <a:off x="1828800" y="1676400"/>
            <a:ext cx="71945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379413" algn="l"/>
              </a:tabLst>
              <a:defRPr sz="3200">
                <a:solidFill>
                  <a:schemeClr val="tx1"/>
                </a:solidFill>
                <a:latin typeface="Arial" charset="0"/>
                <a:ea typeface="ＭＳ Ｐゴシック" charset="0"/>
              </a:defRPr>
            </a:lvl1pPr>
            <a:lvl2pPr>
              <a:tabLst>
                <a:tab pos="379413" algn="l"/>
              </a:tabLst>
              <a:defRPr sz="2800">
                <a:solidFill>
                  <a:schemeClr val="tx1"/>
                </a:solidFill>
                <a:latin typeface="Arial" charset="0"/>
                <a:ea typeface="ＭＳ Ｐゴシック" charset="0"/>
              </a:defRPr>
            </a:lvl2pPr>
            <a:lvl3pPr>
              <a:tabLst>
                <a:tab pos="379413" algn="l"/>
              </a:tabLst>
              <a:defRPr sz="2400">
                <a:solidFill>
                  <a:schemeClr val="tx1"/>
                </a:solidFill>
                <a:latin typeface="Arial" charset="0"/>
                <a:ea typeface="ＭＳ Ｐゴシック" charset="0"/>
              </a:defRPr>
            </a:lvl3pPr>
            <a:lvl4pPr>
              <a:tabLst>
                <a:tab pos="379413" algn="l"/>
              </a:tabLst>
              <a:defRPr sz="2000">
                <a:solidFill>
                  <a:schemeClr val="tx1"/>
                </a:solidFill>
                <a:latin typeface="Arial" charset="0"/>
                <a:ea typeface="ＭＳ Ｐゴシック" charset="0"/>
              </a:defRPr>
            </a:lvl4pPr>
            <a:lvl5pPr>
              <a:tabLst>
                <a:tab pos="379413"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379413" algn="l"/>
              </a:tabLst>
              <a:defRPr sz="2000">
                <a:solidFill>
                  <a:schemeClr val="tx1"/>
                </a:solidFill>
                <a:latin typeface="Arial" charset="0"/>
                <a:ea typeface="ＭＳ Ｐゴシック" charset="0"/>
              </a:defRPr>
            </a:lvl9pPr>
          </a:lstStyle>
          <a:p>
            <a:r>
              <a:rPr lang="en-US" sz="2400">
                <a:solidFill>
                  <a:srgbClr val="000054"/>
                </a:solidFill>
                <a:latin typeface="Calibri" charset="0"/>
                <a:cs typeface="Calibri" charset="0"/>
              </a:rPr>
              <a:t>2.	There are 3 required activities LEAs receiving Title III funds</a:t>
            </a:r>
          </a:p>
          <a:p>
            <a:r>
              <a:rPr lang="en-US" sz="2400">
                <a:solidFill>
                  <a:srgbClr val="000054"/>
                </a:solidFill>
                <a:latin typeface="Calibri" charset="0"/>
                <a:cs typeface="Calibri" charset="0"/>
              </a:rPr>
              <a:t>must carry out.	(Extra credit – name the activities!) - </a:t>
            </a:r>
            <a:r>
              <a:rPr lang="en-US" sz="2400">
                <a:solidFill>
                  <a:srgbClr val="00AF50"/>
                </a:solidFill>
                <a:latin typeface="Calibri" charset="0"/>
                <a:cs typeface="Calibri" charset="0"/>
              </a:rPr>
              <a:t>TRUE</a:t>
            </a:r>
            <a:endParaRPr lang="en-US" sz="2400">
              <a:solidFill>
                <a:srgbClr val="000054"/>
              </a:solidFill>
              <a:latin typeface="Calibri" charset="0"/>
              <a:cs typeface="Calibri" charset="0"/>
            </a:endParaRPr>
          </a:p>
          <a:p>
            <a:pPr>
              <a:spcBef>
                <a:spcPts val="575"/>
              </a:spcBef>
            </a:pPr>
            <a:r>
              <a:rPr lang="en-US" sz="2400">
                <a:solidFill>
                  <a:srgbClr val="000054"/>
                </a:solidFill>
                <a:latin typeface="Calibri" charset="0"/>
                <a:cs typeface="Calibri" charset="0"/>
              </a:rPr>
              <a:t>Under section 3115(c)(1)-(3) of the ESEA, an LEA receiving Title III funds must provide:</a:t>
            </a:r>
          </a:p>
          <a:p>
            <a:pPr>
              <a:spcBef>
                <a:spcPts val="575"/>
              </a:spcBef>
              <a:buFontTx/>
              <a:buChar char="•"/>
            </a:pPr>
            <a:r>
              <a:rPr lang="en-US" sz="2400">
                <a:solidFill>
                  <a:srgbClr val="000054"/>
                </a:solidFill>
                <a:latin typeface="Calibri" charset="0"/>
                <a:cs typeface="Calibri" charset="0"/>
              </a:rPr>
              <a:t>Effective professional development.</a:t>
            </a:r>
          </a:p>
          <a:p>
            <a:pPr>
              <a:spcBef>
                <a:spcPts val="575"/>
              </a:spcBef>
              <a:buFontTx/>
              <a:buChar char="•"/>
            </a:pPr>
            <a:r>
              <a:rPr lang="en-US" sz="2400">
                <a:solidFill>
                  <a:srgbClr val="000054"/>
                </a:solidFill>
                <a:latin typeface="Calibri" charset="0"/>
                <a:cs typeface="Calibri" charset="0"/>
              </a:rPr>
              <a:t>An effective language instruction educational program (LIEP)</a:t>
            </a:r>
          </a:p>
          <a:p>
            <a:r>
              <a:rPr lang="en-US" sz="2400" i="1">
                <a:solidFill>
                  <a:srgbClr val="000054"/>
                </a:solidFill>
                <a:latin typeface="Calibri" charset="0"/>
                <a:cs typeface="Calibri" charset="0"/>
              </a:rPr>
              <a:t>(but be aware of supplanting prohibition).</a:t>
            </a:r>
            <a:endParaRPr lang="en-US" sz="2400">
              <a:solidFill>
                <a:srgbClr val="000054"/>
              </a:solidFill>
              <a:latin typeface="Calibri" charset="0"/>
              <a:cs typeface="Calibri" charset="0"/>
            </a:endParaRPr>
          </a:p>
          <a:p>
            <a:pPr>
              <a:spcBef>
                <a:spcPts val="575"/>
              </a:spcBef>
              <a:buFontTx/>
              <a:buChar char="•"/>
            </a:pPr>
            <a:r>
              <a:rPr lang="en-US" sz="2400">
                <a:solidFill>
                  <a:srgbClr val="000054"/>
                </a:solidFill>
                <a:latin typeface="Calibri" charset="0"/>
                <a:cs typeface="Calibri" charset="0"/>
              </a:rPr>
              <a:t>Other effective activities and strategies that enhance or supplement LIEPs for ELs, which much include parent, family, and community engagement activities.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381000"/>
            <a:ext cx="6858000" cy="1143000"/>
          </a:xfrm>
        </p:spPr>
        <p:txBody>
          <a:bodyPr lIns="0" tIns="347980" rIns="0" bIns="0">
            <a:spAutoFit/>
          </a:bodyPr>
          <a:lstStyle/>
          <a:p>
            <a:pPr marL="441325"/>
            <a:r>
              <a:rPr lang="en-US">
                <a:solidFill>
                  <a:srgbClr val="000000"/>
                </a:solidFill>
                <a:latin typeface="Arial" charset="0"/>
              </a:rPr>
              <a:t>Advance Organizer </a:t>
            </a:r>
            <a:r>
              <a:rPr lang="en-US">
                <a:solidFill>
                  <a:srgbClr val="000000"/>
                </a:solidFill>
                <a:latin typeface="Calibri" charset="0"/>
                <a:cs typeface="Calibri" charset="0"/>
              </a:rPr>
              <a:t>– </a:t>
            </a:r>
            <a:r>
              <a:rPr lang="en-US">
                <a:solidFill>
                  <a:srgbClr val="000000"/>
                </a:solidFill>
                <a:latin typeface="Arial" charset="0"/>
              </a:rPr>
              <a:t>Answers</a:t>
            </a:r>
          </a:p>
        </p:txBody>
      </p:sp>
      <p:sp>
        <p:nvSpPr>
          <p:cNvPr id="40963" name="object 3"/>
          <p:cNvSpPr>
            <a:spLocks noGrp="1"/>
          </p:cNvSpPr>
          <p:nvPr>
            <p:ph type="body" idx="1"/>
          </p:nvPr>
        </p:nvSpPr>
        <p:spPr>
          <a:xfrm>
            <a:off x="1981200" y="2147888"/>
            <a:ext cx="6858000" cy="3940175"/>
          </a:xfrm>
        </p:spPr>
        <p:txBody>
          <a:bodyPr lIns="0" tIns="0" rIns="0" bIns="0">
            <a:spAutoFit/>
          </a:bodyPr>
          <a:lstStyle/>
          <a:p>
            <a:pPr marL="31750">
              <a:lnSpc>
                <a:spcPct val="120000"/>
              </a:lnSpc>
            </a:pPr>
            <a:r>
              <a:rPr lang="en-US" sz="2000">
                <a:latin typeface="Arial" charset="0"/>
              </a:rPr>
              <a:t>3. All LEAs in a State must implement State ELP standards. - </a:t>
            </a:r>
            <a:r>
              <a:rPr lang="en-US" sz="2000">
                <a:solidFill>
                  <a:srgbClr val="00AF50"/>
                </a:solidFill>
                <a:latin typeface="Arial" charset="0"/>
              </a:rPr>
              <a:t>TRUE </a:t>
            </a:r>
            <a:r>
              <a:rPr lang="en-US" sz="2000">
                <a:latin typeface="Calibri" charset="0"/>
                <a:cs typeface="Calibri" charset="0"/>
              </a:rPr>
              <a:t>Section 1111(b)(1)(F) requires that “[e]ach State plan shall</a:t>
            </a:r>
          </a:p>
          <a:p>
            <a:pPr marL="31750"/>
            <a:r>
              <a:rPr lang="en-US" sz="2000">
                <a:latin typeface="Arial" charset="0"/>
              </a:rPr>
              <a:t>demonstrate that the State has adopted English language proficiency standards that [are derived from 4 domains, address </a:t>
            </a:r>
            <a:r>
              <a:rPr lang="en-US" sz="2000">
                <a:latin typeface="Calibri" charset="0"/>
                <a:cs typeface="Calibri" charset="0"/>
              </a:rPr>
              <a:t>proficiency levels, and are aligned to content standards]”, and section 1111(b)(2)(G) requires that “[e]ach State plan shall </a:t>
            </a:r>
            <a:r>
              <a:rPr lang="en-US" sz="2000">
                <a:latin typeface="Arial" charset="0"/>
              </a:rPr>
              <a:t>demonstrate that [LEAs] in the State will provide for an annual assessment of English proficiency of all English learners in the </a:t>
            </a:r>
            <a:r>
              <a:rPr lang="en-US" sz="2000">
                <a:latin typeface="Calibri" charset="0"/>
                <a:cs typeface="Calibri" charset="0"/>
              </a:rPr>
              <a:t>schools served by [SEA]” and that these assessments “shall be aligned with the State’s English language proficiency standards.”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228600"/>
            <a:ext cx="6858000" cy="1143000"/>
          </a:xfrm>
        </p:spPr>
        <p:txBody>
          <a:bodyPr lIns="0" tIns="347980" rIns="0" bIns="0">
            <a:spAutoFit/>
          </a:bodyPr>
          <a:lstStyle/>
          <a:p>
            <a:pPr marL="441325"/>
            <a:r>
              <a:rPr lang="en-US">
                <a:solidFill>
                  <a:srgbClr val="000000"/>
                </a:solidFill>
                <a:latin typeface="Arial" charset="0"/>
              </a:rPr>
              <a:t>Advance Organizer </a:t>
            </a:r>
            <a:r>
              <a:rPr lang="en-US">
                <a:solidFill>
                  <a:srgbClr val="000000"/>
                </a:solidFill>
                <a:latin typeface="Calibri" charset="0"/>
                <a:cs typeface="Calibri" charset="0"/>
              </a:rPr>
              <a:t>– </a:t>
            </a:r>
            <a:r>
              <a:rPr lang="en-US">
                <a:solidFill>
                  <a:srgbClr val="000000"/>
                </a:solidFill>
                <a:latin typeface="Arial" charset="0"/>
              </a:rPr>
              <a:t>Answers</a:t>
            </a:r>
          </a:p>
        </p:txBody>
      </p:sp>
      <p:sp>
        <p:nvSpPr>
          <p:cNvPr id="37891" name="object 3"/>
          <p:cNvSpPr>
            <a:spLocks noGrp="1"/>
          </p:cNvSpPr>
          <p:nvPr>
            <p:ph type="body" idx="1"/>
          </p:nvPr>
        </p:nvSpPr>
        <p:spPr>
          <a:xfrm>
            <a:off x="1905000" y="1676400"/>
            <a:ext cx="6858000" cy="4340225"/>
          </a:xfrm>
        </p:spPr>
        <p:txBody>
          <a:bodyPr lIns="0" tIns="0" rIns="0" bIns="0">
            <a:spAutoFit/>
          </a:bodyPr>
          <a:lstStyle/>
          <a:p>
            <a:pPr marL="0" indent="0">
              <a:buFontTx/>
              <a:buNone/>
            </a:pPr>
            <a:r>
              <a:rPr lang="en-US" sz="2000">
                <a:latin typeface="Arial" charset="0"/>
              </a:rPr>
              <a:t>4</a:t>
            </a:r>
            <a:r>
              <a:rPr lang="en-US">
                <a:latin typeface="Arial" charset="0"/>
              </a:rPr>
              <a:t>.</a:t>
            </a:r>
            <a:r>
              <a:rPr lang="en-US" sz="2000">
                <a:latin typeface="Arial" charset="0"/>
              </a:rPr>
              <a:t>When LEAs use Title III funds for professional development , they may only serve teachers who are designated EL teachers. </a:t>
            </a:r>
            <a:r>
              <a:rPr lang="en-US" sz="2000">
                <a:latin typeface="Calibri" charset="0"/>
                <a:cs typeface="Calibri" charset="0"/>
              </a:rPr>
              <a:t>– </a:t>
            </a:r>
            <a:r>
              <a:rPr lang="en-US" sz="2000">
                <a:solidFill>
                  <a:srgbClr val="FF0000"/>
                </a:solidFill>
                <a:latin typeface="Arial" charset="0"/>
              </a:rPr>
              <a:t>FALSE</a:t>
            </a:r>
          </a:p>
          <a:p>
            <a:pPr marL="0" indent="0">
              <a:spcBef>
                <a:spcPts val="575"/>
              </a:spcBef>
            </a:pPr>
            <a:r>
              <a:rPr lang="en-US" sz="2000">
                <a:latin typeface="Arial" charset="0"/>
              </a:rPr>
              <a:t>Professional development provided by either the State or an LEA need not be limited to teachers who teach exclusively ELs, but may be provided to all teachers who have ELs in their classrooms.	Title III funds may be used to supplement professional development by an LEA that is already meeting its civil rights obligations.</a:t>
            </a:r>
          </a:p>
          <a:p>
            <a:pPr marL="0" indent="0">
              <a:spcBef>
                <a:spcPts val="575"/>
              </a:spcBef>
            </a:pPr>
            <a:r>
              <a:rPr lang="en-US" sz="2000">
                <a:latin typeface="Arial" charset="0"/>
              </a:rPr>
              <a:t>LEAs must use Title III funds to provide effective professional development for teachers, principals, and other school leaders, administrators, and other organizational personnel.</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0" rIns="0" bIns="0">
            <a:spAutoFit/>
          </a:bodyPr>
          <a:lstStyle/>
          <a:p>
            <a:pPr marL="460375"/>
            <a:r>
              <a:rPr lang="en-US">
                <a:solidFill>
                  <a:srgbClr val="000000"/>
                </a:solidFill>
                <a:latin typeface="Arial" charset="0"/>
              </a:rPr>
              <a:t>Advance Organizer </a:t>
            </a:r>
            <a:r>
              <a:rPr lang="en-US">
                <a:solidFill>
                  <a:srgbClr val="000000"/>
                </a:solidFill>
                <a:latin typeface="Calibri" charset="0"/>
                <a:cs typeface="Calibri" charset="0"/>
              </a:rPr>
              <a:t>– </a:t>
            </a:r>
            <a:r>
              <a:rPr lang="en-US">
                <a:solidFill>
                  <a:srgbClr val="000000"/>
                </a:solidFill>
                <a:latin typeface="Arial" charset="0"/>
              </a:rPr>
              <a:t>Answers</a:t>
            </a:r>
          </a:p>
        </p:txBody>
      </p:sp>
      <p:sp>
        <p:nvSpPr>
          <p:cNvPr id="43011" name="object 3"/>
          <p:cNvSpPr txBox="1">
            <a:spLocks noChangeArrowheads="1"/>
          </p:cNvSpPr>
          <p:nvPr/>
        </p:nvSpPr>
        <p:spPr bwMode="auto">
          <a:xfrm>
            <a:off x="1905000" y="1981200"/>
            <a:ext cx="70897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sz="3200">
                <a:solidFill>
                  <a:schemeClr val="tx1"/>
                </a:solidFill>
                <a:latin typeface="Arial" charset="0"/>
                <a:ea typeface="ＭＳ Ｐゴシック" charset="0"/>
              </a:defRPr>
            </a:lvl1pPr>
            <a:lvl2pPr marL="755650">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2400">
                <a:solidFill>
                  <a:srgbClr val="000054"/>
                </a:solidFill>
                <a:latin typeface="Calibri" charset="0"/>
                <a:cs typeface="Calibri" charset="0"/>
              </a:rPr>
              <a:t>5. LEAs will have to report on the number and percentage of ELs who have exited services for </a:t>
            </a:r>
            <a:r>
              <a:rPr lang="en-US" sz="2400" u="sng">
                <a:solidFill>
                  <a:srgbClr val="000054"/>
                </a:solidFill>
                <a:latin typeface="Calibri" charset="0"/>
                <a:cs typeface="Calibri" charset="0"/>
              </a:rPr>
              <a:t>two</a:t>
            </a:r>
            <a:r>
              <a:rPr lang="en-US" sz="2400">
                <a:solidFill>
                  <a:srgbClr val="000054"/>
                </a:solidFill>
                <a:latin typeface="Calibri" charset="0"/>
                <a:cs typeface="Calibri" charset="0"/>
              </a:rPr>
              <a:t> years after these students are no longer receiving Title III services. - </a:t>
            </a:r>
            <a:r>
              <a:rPr lang="en-US" sz="2400">
                <a:solidFill>
                  <a:srgbClr val="FF0000"/>
                </a:solidFill>
                <a:latin typeface="Calibri" charset="0"/>
                <a:cs typeface="Calibri" charset="0"/>
              </a:rPr>
              <a:t>FALSE</a:t>
            </a:r>
            <a:endParaRPr lang="en-US" sz="2400">
              <a:solidFill>
                <a:srgbClr val="000054"/>
              </a:solidFill>
              <a:latin typeface="Calibri" charset="0"/>
              <a:cs typeface="Calibri" charset="0"/>
            </a:endParaRPr>
          </a:p>
          <a:p>
            <a:pPr>
              <a:spcBef>
                <a:spcPts val="513"/>
              </a:spcBef>
              <a:buFontTx/>
              <a:buChar char="•"/>
            </a:pPr>
            <a:r>
              <a:rPr lang="en-US" sz="2000">
                <a:solidFill>
                  <a:srgbClr val="000054"/>
                </a:solidFill>
                <a:latin typeface="Calibri" charset="0"/>
                <a:cs typeface="Calibri" charset="0"/>
              </a:rPr>
              <a:t>ESEA section 3121(a)(5) requires that LEAs report on the number and percentage of ELs meeting State academic standards for </a:t>
            </a:r>
            <a:r>
              <a:rPr lang="en-US" sz="2000" u="sng">
                <a:solidFill>
                  <a:srgbClr val="000054"/>
                </a:solidFill>
                <a:latin typeface="Calibri" charset="0"/>
                <a:cs typeface="Calibri" charset="0"/>
              </a:rPr>
              <a:t>four</a:t>
            </a:r>
            <a:r>
              <a:rPr lang="en-US" sz="2000">
                <a:solidFill>
                  <a:srgbClr val="000054"/>
                </a:solidFill>
                <a:latin typeface="Calibri" charset="0"/>
                <a:cs typeface="Calibri" charset="0"/>
              </a:rPr>
              <a:t> years after such students are no longer receiving services for ELs.</a:t>
            </a:r>
          </a:p>
          <a:p>
            <a:pPr lvl="1" indent="-285750">
              <a:spcBef>
                <a:spcPts val="475"/>
              </a:spcBef>
              <a:buFont typeface="Wingdings" charset="0"/>
              <a:buChar char=""/>
            </a:pPr>
            <a:r>
              <a:rPr lang="en-US" sz="2000">
                <a:solidFill>
                  <a:srgbClr val="000054"/>
                </a:solidFill>
                <a:latin typeface="Calibri" charset="0"/>
                <a:cs typeface="Calibri" charset="0"/>
              </a:rPr>
              <a:t>These data must include results on content assessments for reading/language arts, mathematics, and science.</a:t>
            </a:r>
          </a:p>
          <a:p>
            <a:pPr lvl="1" indent="-285750">
              <a:spcBef>
                <a:spcPts val="475"/>
              </a:spcBef>
              <a:buFont typeface="Wingdings" charset="0"/>
              <a:buChar char=""/>
            </a:pPr>
            <a:r>
              <a:rPr lang="en-US" sz="2000">
                <a:solidFill>
                  <a:srgbClr val="000054"/>
                </a:solidFill>
                <a:latin typeface="Calibri" charset="0"/>
                <a:cs typeface="Calibri" charset="0"/>
              </a:rPr>
              <a:t>Students included in this reporting must include </a:t>
            </a:r>
            <a:r>
              <a:rPr lang="en-US" sz="2000" i="1">
                <a:solidFill>
                  <a:srgbClr val="000054"/>
                </a:solidFill>
                <a:latin typeface="Calibri" charset="0"/>
                <a:cs typeface="Calibri" charset="0"/>
              </a:rPr>
              <a:t>all </a:t>
            </a:r>
            <a:r>
              <a:rPr lang="en-US" sz="2000">
                <a:solidFill>
                  <a:srgbClr val="000054"/>
                </a:solidFill>
                <a:latin typeface="Calibri" charset="0"/>
                <a:cs typeface="Calibri" charset="0"/>
              </a:rPr>
              <a:t>former ELs served by the LEA who have achieved English language proficiency and therefore no longer receive any EL services.</a:t>
            </a:r>
          </a:p>
          <a:p>
            <a:pPr lvl="1" indent="-285750">
              <a:spcBef>
                <a:spcPts val="475"/>
              </a:spcBef>
              <a:buFont typeface="Wingdings" charset="0"/>
              <a:buChar char=""/>
            </a:pPr>
            <a:r>
              <a:rPr lang="en-US" sz="2000">
                <a:solidFill>
                  <a:srgbClr val="000054"/>
                </a:solidFill>
                <a:latin typeface="Calibri" charset="0"/>
                <a:cs typeface="Calibri" charset="0"/>
              </a:rPr>
              <a:t>These data must be disaggregated by English learners with disabilities.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63713" y="76200"/>
            <a:ext cx="7004050" cy="1619250"/>
          </a:xfrm>
        </p:spPr>
        <p:txBody>
          <a:bodyPr/>
          <a:lstStyle/>
          <a:p>
            <a:r>
              <a:rPr lang="en-US" sz="3200" b="1">
                <a:solidFill>
                  <a:schemeClr val="tx1"/>
                </a:solidFill>
                <a:latin typeface="Arial" charset="0"/>
              </a:rPr>
              <a:t>Title III Plan Elements</a:t>
            </a:r>
            <a:endParaRPr lang="en-US" sz="3200">
              <a:solidFill>
                <a:schemeClr val="tx1"/>
              </a:solidFill>
              <a:latin typeface="Arial" charset="0"/>
            </a:endParaRPr>
          </a:p>
        </p:txBody>
      </p:sp>
      <p:sp>
        <p:nvSpPr>
          <p:cNvPr id="3" name="Content Placeholder 2"/>
          <p:cNvSpPr>
            <a:spLocks noGrp="1"/>
          </p:cNvSpPr>
          <p:nvPr>
            <p:ph idx="1"/>
          </p:nvPr>
        </p:nvSpPr>
        <p:spPr>
          <a:xfrm>
            <a:off x="1798638" y="1979613"/>
            <a:ext cx="6858000" cy="4286250"/>
          </a:xfrm>
        </p:spPr>
        <p:txBody>
          <a:bodyPr/>
          <a:lstStyle/>
          <a:p>
            <a:pPr fontAlgn="auto">
              <a:spcAft>
                <a:spcPts val="0"/>
              </a:spcAft>
              <a:defRPr/>
            </a:pPr>
            <a:r>
              <a:rPr lang="en-US" sz="2800" dirty="0" smtClean="0">
                <a:solidFill>
                  <a:prstClr val="black"/>
                </a:solidFill>
                <a:ea typeface="+mn-ea"/>
              </a:rPr>
              <a:t>20 USC 6825 </a:t>
            </a:r>
            <a:r>
              <a:rPr lang="en-US" sz="2800" dirty="0">
                <a:solidFill>
                  <a:prstClr val="black"/>
                </a:solidFill>
                <a:ea typeface="+mn-ea"/>
              </a:rPr>
              <a:t>and </a:t>
            </a:r>
            <a:r>
              <a:rPr lang="en-US" sz="2800" dirty="0" smtClean="0">
                <a:solidFill>
                  <a:prstClr val="black"/>
                </a:solidFill>
                <a:ea typeface="+mn-ea"/>
              </a:rPr>
              <a:t>6826 specifically </a:t>
            </a:r>
            <a:r>
              <a:rPr lang="en-US" sz="2800" dirty="0">
                <a:solidFill>
                  <a:prstClr val="black"/>
                </a:solidFill>
                <a:ea typeface="+mn-ea"/>
              </a:rPr>
              <a:t>define </a:t>
            </a:r>
            <a:r>
              <a:rPr lang="en-US" sz="2800" dirty="0" smtClean="0">
                <a:solidFill>
                  <a:prstClr val="black"/>
                </a:solidFill>
                <a:ea typeface="+mn-ea"/>
              </a:rPr>
              <a:t>both the </a:t>
            </a:r>
            <a:r>
              <a:rPr lang="en-US" sz="2800" dirty="0">
                <a:solidFill>
                  <a:prstClr val="black"/>
                </a:solidFill>
                <a:ea typeface="+mn-ea"/>
              </a:rPr>
              <a:t>required </a:t>
            </a:r>
            <a:r>
              <a:rPr lang="en-US" sz="2800" dirty="0" smtClean="0">
                <a:solidFill>
                  <a:prstClr val="black"/>
                </a:solidFill>
                <a:ea typeface="+mn-ea"/>
              </a:rPr>
              <a:t>and authorized subgrantee activities.</a:t>
            </a:r>
          </a:p>
          <a:p>
            <a:pPr marL="0" indent="0" fontAlgn="auto">
              <a:spcAft>
                <a:spcPts val="0"/>
              </a:spcAft>
              <a:buFontTx/>
              <a:buNone/>
              <a:defRPr/>
            </a:pPr>
            <a:r>
              <a:rPr lang="en-US" sz="2800" dirty="0" smtClean="0">
                <a:solidFill>
                  <a:prstClr val="black"/>
                </a:solidFill>
                <a:ea typeface="+mn-ea"/>
              </a:rPr>
              <a:t> </a:t>
            </a:r>
          </a:p>
          <a:p>
            <a:pPr fontAlgn="auto">
              <a:spcAft>
                <a:spcPts val="0"/>
              </a:spcAft>
              <a:defRPr/>
            </a:pPr>
            <a:r>
              <a:rPr lang="en-US" sz="2800" dirty="0" smtClean="0">
                <a:solidFill>
                  <a:prstClr val="black"/>
                </a:solidFill>
                <a:ea typeface="+mn-ea"/>
              </a:rPr>
              <a:t>These activities are the content </a:t>
            </a:r>
            <a:r>
              <a:rPr lang="en-US" sz="2800" dirty="0">
                <a:solidFill>
                  <a:prstClr val="black"/>
                </a:solidFill>
                <a:ea typeface="+mn-ea"/>
              </a:rPr>
              <a:t>of the </a:t>
            </a:r>
            <a:r>
              <a:rPr lang="en-US" sz="2800" dirty="0" smtClean="0">
                <a:solidFill>
                  <a:prstClr val="black"/>
                </a:solidFill>
                <a:ea typeface="+mn-ea"/>
              </a:rPr>
              <a:t>Title III section of the LEA Plan, which can now be included in the Local Control Accountability Plan, or LCAP.</a:t>
            </a:r>
            <a:endParaRPr lang="en-US" sz="2800" dirty="0">
              <a:solidFill>
                <a:prstClr val="black"/>
              </a:solidFill>
              <a:ea typeface="+mn-ea"/>
            </a:endParaRPr>
          </a:p>
          <a:p>
            <a:pPr marL="0" indent="0" fontAlgn="auto">
              <a:spcAft>
                <a:spcPts val="0"/>
              </a:spcAft>
              <a:buFontTx/>
              <a:buNone/>
              <a:defRPr/>
            </a:pPr>
            <a:endParaRPr lang="en-US" dirty="0">
              <a:solidFill>
                <a:prstClr val="black"/>
              </a:solidFill>
              <a:ea typeface="+mn-ea"/>
            </a:endParaRPr>
          </a:p>
          <a:p>
            <a:pPr>
              <a:defRPr/>
            </a:pPr>
            <a:endParaRPr lang="en-US" dirty="0">
              <a:ea typeface="+mn-ea"/>
            </a:endParaRP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229758EF-6A04-B84F-B2D5-0A02B4415C01}" type="slidenum">
              <a:rPr lang="en-US" sz="1400"/>
              <a:pPr/>
              <a:t>4</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p:txBody>
          <a:bodyPr/>
          <a:lstStyle/>
          <a:p>
            <a:r>
              <a:rPr lang="en-US">
                <a:latin typeface="Arial" charset="0"/>
              </a:rPr>
              <a:t>2017-2018 Transition Plan Template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05000" y="414338"/>
            <a:ext cx="6858000" cy="1143000"/>
          </a:xfrm>
        </p:spPr>
        <p:txBody>
          <a:bodyPr/>
          <a:lstStyle/>
          <a:p>
            <a:r>
              <a:rPr lang="en-US" sz="3200" b="1">
                <a:solidFill>
                  <a:schemeClr val="tx1"/>
                </a:solidFill>
                <a:latin typeface="Arial" charset="0"/>
              </a:rPr>
              <a:t>2017–18 Title III Transition Plan Template</a:t>
            </a:r>
            <a:endParaRPr lang="en-US" sz="3200">
              <a:solidFill>
                <a:schemeClr val="tx1"/>
              </a:solidFill>
              <a:latin typeface="Arial" charset="0"/>
            </a:endParaRPr>
          </a:p>
        </p:txBody>
      </p:sp>
      <p:pic>
        <p:nvPicPr>
          <p:cNvPr id="45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54213" y="1679575"/>
            <a:ext cx="6759575" cy="4568825"/>
          </a:xfrm>
        </p:spPr>
      </p:pic>
      <p:sp>
        <p:nvSpPr>
          <p:cNvPr id="4506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D6D76964-0D4E-6548-B480-D03734C6A13C}" type="slidenum">
              <a:rPr lang="en-US" sz="1400"/>
              <a:pPr/>
              <a:t>41</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05000" y="533400"/>
            <a:ext cx="8040688" cy="492125"/>
          </a:xfrm>
        </p:spPr>
        <p:txBody>
          <a:bodyPr/>
          <a:lstStyle/>
          <a:p>
            <a:r>
              <a:rPr lang="en-US">
                <a:solidFill>
                  <a:srgbClr val="0D1793"/>
                </a:solidFill>
                <a:latin typeface="Arial" charset="0"/>
              </a:rPr>
              <a:t>Title III CARS Budget Web Page</a:t>
            </a:r>
          </a:p>
        </p:txBody>
      </p:sp>
      <p:pic>
        <p:nvPicPr>
          <p:cNvPr id="46083" name="Picture 3" descr="scan0127.pdf - Adobe Acrobat Pro"/>
          <p:cNvPicPr>
            <a:picLocks noChangeAspect="1"/>
          </p:cNvPicPr>
          <p:nvPr/>
        </p:nvPicPr>
        <p:blipFill>
          <a:blip r:embed="rId3">
            <a:extLst>
              <a:ext uri="{28A0092B-C50C-407E-A947-70E740481C1C}">
                <a14:useLocalDpi xmlns:a14="http://schemas.microsoft.com/office/drawing/2010/main" val="0"/>
              </a:ext>
            </a:extLst>
          </a:blip>
          <a:srcRect l="27477" t="16032" r="32336" b="7037"/>
          <a:stretch>
            <a:fillRect/>
          </a:stretch>
        </p:blipFill>
        <p:spPr bwMode="auto">
          <a:xfrm>
            <a:off x="2667000" y="1398588"/>
            <a:ext cx="48164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1600200" y="4038600"/>
            <a:ext cx="12954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6085" name="TextBox 9"/>
          <p:cNvSpPr txBox="1">
            <a:spLocks noChangeArrowheads="1"/>
          </p:cNvSpPr>
          <p:nvPr/>
        </p:nvSpPr>
        <p:spPr bwMode="auto">
          <a:xfrm>
            <a:off x="685800" y="4267200"/>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sz="1300" b="1">
                <a:solidFill>
                  <a:schemeClr val="tx2"/>
                </a:solidFill>
              </a:rPr>
              <a:t>Required content from Transition Plan</a:t>
            </a:r>
          </a:p>
        </p:txBody>
      </p:sp>
      <p:sp>
        <p:nvSpPr>
          <p:cNvPr id="46086" name="TextBox 10"/>
          <p:cNvSpPr txBox="1">
            <a:spLocks noChangeArrowheads="1"/>
          </p:cNvSpPr>
          <p:nvPr/>
        </p:nvSpPr>
        <p:spPr bwMode="auto">
          <a:xfrm>
            <a:off x="7483475" y="139858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endParaRPr lang="en-US" sz="1300">
              <a:solidFill>
                <a:srgbClr val="000054"/>
              </a:solidFill>
            </a:endParaRPr>
          </a:p>
        </p:txBody>
      </p:sp>
      <p:cxnSp>
        <p:nvCxnSpPr>
          <p:cNvPr id="5" name="Straight Arrow Connector 4"/>
          <p:cNvCxnSpPr/>
          <p:nvPr/>
        </p:nvCxnSpPr>
        <p:spPr>
          <a:xfrm flipH="1">
            <a:off x="6705600" y="2743200"/>
            <a:ext cx="777875"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8"/>
          <p:cNvSpPr txBox="1">
            <a:spLocks noChangeArrowheads="1"/>
          </p:cNvSpPr>
          <p:nvPr/>
        </p:nvSpPr>
        <p:spPr bwMode="auto">
          <a:xfrm>
            <a:off x="7483475" y="2590800"/>
            <a:ext cx="1584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1300" b="1">
                <a:solidFill>
                  <a:schemeClr val="tx2"/>
                </a:solidFill>
              </a:rPr>
              <a:t>Per pupil amount is pre-populated</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09763" y="207963"/>
            <a:ext cx="6858000" cy="1143000"/>
          </a:xfrm>
        </p:spPr>
        <p:txBody>
          <a:bodyPr/>
          <a:lstStyle/>
          <a:p>
            <a:r>
              <a:rPr lang="en-US" sz="3200" b="1">
                <a:solidFill>
                  <a:schemeClr val="tx1"/>
                </a:solidFill>
                <a:latin typeface="Arial" charset="0"/>
              </a:rPr>
              <a:t>EL Consortia</a:t>
            </a:r>
            <a:endParaRPr lang="en-US" sz="3200">
              <a:solidFill>
                <a:schemeClr val="tx1"/>
              </a:solidFill>
              <a:latin typeface="Arial" charset="0"/>
            </a:endParaRPr>
          </a:p>
        </p:txBody>
      </p:sp>
      <p:sp>
        <p:nvSpPr>
          <p:cNvPr id="3" name="Content Placeholder 2"/>
          <p:cNvSpPr>
            <a:spLocks noGrp="1"/>
          </p:cNvSpPr>
          <p:nvPr>
            <p:ph idx="1"/>
          </p:nvPr>
        </p:nvSpPr>
        <p:spPr>
          <a:xfrm>
            <a:off x="1755775" y="1350963"/>
            <a:ext cx="6858000" cy="5248275"/>
          </a:xfrm>
        </p:spPr>
        <p:txBody>
          <a:bodyPr/>
          <a:lstStyle/>
          <a:p>
            <a:pPr>
              <a:defRPr/>
            </a:pPr>
            <a:r>
              <a:rPr lang="en-US" sz="2800" dirty="0" smtClean="0">
                <a:ea typeface="+mn-ea"/>
              </a:rPr>
              <a:t>LEAs with an eligibility less than $10,000 must </a:t>
            </a:r>
            <a:r>
              <a:rPr lang="en-US" sz="2800" dirty="0">
                <a:ea typeface="+mn-ea"/>
              </a:rPr>
              <a:t>apply for </a:t>
            </a:r>
            <a:r>
              <a:rPr lang="en-US" sz="2800" dirty="0" smtClean="0">
                <a:ea typeface="+mn-ea"/>
              </a:rPr>
              <a:t>the </a:t>
            </a:r>
            <a:r>
              <a:rPr lang="en-US" sz="2800" dirty="0">
                <a:ea typeface="+mn-ea"/>
              </a:rPr>
              <a:t>Title III </a:t>
            </a:r>
            <a:r>
              <a:rPr lang="en-US" sz="2800" dirty="0" smtClean="0">
                <a:ea typeface="+mn-ea"/>
              </a:rPr>
              <a:t>EL program </a:t>
            </a:r>
            <a:r>
              <a:rPr lang="en-US" sz="2800" dirty="0">
                <a:ea typeface="+mn-ea"/>
              </a:rPr>
              <a:t>as a member of a </a:t>
            </a:r>
            <a:r>
              <a:rPr lang="en-US" sz="2800" dirty="0" smtClean="0">
                <a:ea typeface="+mn-ea"/>
              </a:rPr>
              <a:t>consortium</a:t>
            </a:r>
          </a:p>
          <a:p>
            <a:pPr marL="0" indent="0">
              <a:buFontTx/>
              <a:buNone/>
              <a:defRPr/>
            </a:pPr>
            <a:endParaRPr lang="en-US" sz="2800" dirty="0">
              <a:ea typeface="+mn-ea"/>
            </a:endParaRPr>
          </a:p>
          <a:p>
            <a:pPr>
              <a:defRPr/>
            </a:pPr>
            <a:r>
              <a:rPr lang="en-US" sz="2800" dirty="0">
                <a:ea typeface="+mn-ea"/>
              </a:rPr>
              <a:t>One of the </a:t>
            </a:r>
            <a:r>
              <a:rPr lang="en-US" sz="2800" dirty="0" smtClean="0">
                <a:ea typeface="+mn-ea"/>
              </a:rPr>
              <a:t>members must </a:t>
            </a:r>
            <a:r>
              <a:rPr lang="en-US" sz="2800" dirty="0">
                <a:ea typeface="+mn-ea"/>
              </a:rPr>
              <a:t>agree to serve as </a:t>
            </a:r>
            <a:r>
              <a:rPr lang="en-US" sz="2800" dirty="0" smtClean="0">
                <a:ea typeface="+mn-ea"/>
              </a:rPr>
              <a:t>the consortium lead and will act as the fiscal and program agent</a:t>
            </a:r>
          </a:p>
          <a:p>
            <a:pPr marL="0" indent="0">
              <a:buFontTx/>
              <a:buNone/>
              <a:defRPr/>
            </a:pPr>
            <a:endParaRPr lang="en-US" sz="2800" dirty="0">
              <a:ea typeface="+mn-ea"/>
            </a:endParaRPr>
          </a:p>
          <a:p>
            <a:pPr>
              <a:defRPr/>
            </a:pPr>
            <a:r>
              <a:rPr lang="en-US" sz="2800" dirty="0">
                <a:ea typeface="+mn-ea"/>
              </a:rPr>
              <a:t>The consortium shall develop a Memorandum of Understanding (MOU</a:t>
            </a:r>
            <a:r>
              <a:rPr lang="en-US" sz="2800" dirty="0" smtClean="0">
                <a:ea typeface="+mn-ea"/>
              </a:rPr>
              <a:t>)</a:t>
            </a:r>
            <a:endParaRPr lang="en-US" sz="2800" dirty="0">
              <a:ea typeface="+mn-ea"/>
            </a:endParaRPr>
          </a:p>
          <a:p>
            <a:pPr>
              <a:defRPr/>
            </a:pPr>
            <a:endParaRPr lang="en-US" sz="2800" dirty="0">
              <a:ea typeface="+mn-ea"/>
            </a:endParaRPr>
          </a:p>
          <a:p>
            <a:pPr>
              <a:defRPr/>
            </a:pPr>
            <a:endParaRPr lang="en-US" sz="2800" dirty="0">
              <a:ea typeface="+mn-ea"/>
            </a:endParaRPr>
          </a:p>
        </p:txBody>
      </p:sp>
      <p:sp>
        <p:nvSpPr>
          <p:cNvPr id="4710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72D5611B-098D-5A45-9F5A-377C8E91DA38}" type="slidenum">
              <a:rPr lang="en-US" sz="1400"/>
              <a:pPr/>
              <a:t>43</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306388"/>
            <a:ext cx="6858000" cy="1143000"/>
          </a:xfrm>
        </p:spPr>
        <p:txBody>
          <a:bodyPr/>
          <a:lstStyle/>
          <a:p>
            <a:r>
              <a:rPr lang="en-US" sz="3200" b="1">
                <a:solidFill>
                  <a:schemeClr val="tx1"/>
                </a:solidFill>
                <a:latin typeface="Arial" charset="0"/>
              </a:rPr>
              <a:t>Memorandum of Understanding</a:t>
            </a:r>
            <a:endParaRPr lang="en-US" sz="3200">
              <a:solidFill>
                <a:schemeClr val="tx1"/>
              </a:solidFill>
              <a:latin typeface="Arial" charset="0"/>
            </a:endParaRPr>
          </a:p>
        </p:txBody>
      </p:sp>
      <p:sp>
        <p:nvSpPr>
          <p:cNvPr id="48131" name="Text Placeholder 2"/>
          <p:cNvSpPr>
            <a:spLocks noGrp="1"/>
          </p:cNvSpPr>
          <p:nvPr>
            <p:ph type="body" idx="1"/>
          </p:nvPr>
        </p:nvSpPr>
        <p:spPr>
          <a:xfrm>
            <a:off x="1905000" y="1981200"/>
            <a:ext cx="6858000" cy="3763963"/>
          </a:xfrm>
        </p:spPr>
        <p:txBody>
          <a:bodyPr/>
          <a:lstStyle/>
          <a:p>
            <a:endParaRPr lang="en-US">
              <a:latin typeface="Arial" charset="0"/>
            </a:endParaRPr>
          </a:p>
        </p:txBody>
      </p:sp>
      <p:sp>
        <p:nvSpPr>
          <p:cNvPr id="4813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AEB91718-4EC8-E149-A8E2-996FA86F0D35}" type="slidenum">
              <a:rPr lang="en-US" sz="1400"/>
              <a:pPr/>
              <a:t>44</a:t>
            </a:fld>
            <a:endParaRPr lang="en-US" sz="1400"/>
          </a:p>
        </p:txBody>
      </p:sp>
      <p:pic>
        <p:nvPicPr>
          <p:cNvPr id="48133"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627188"/>
            <a:ext cx="6943725"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0" y="609600"/>
            <a:ext cx="8040688" cy="492125"/>
          </a:xfrm>
        </p:spPr>
        <p:txBody>
          <a:bodyPr/>
          <a:lstStyle/>
          <a:p>
            <a:r>
              <a:rPr lang="en-US">
                <a:latin typeface="Arial" charset="0"/>
              </a:rPr>
              <a:t>Immigrant Funding Changes</a:t>
            </a:r>
          </a:p>
        </p:txBody>
      </p:sp>
      <p:sp>
        <p:nvSpPr>
          <p:cNvPr id="49155" name="Text Placeholder 2"/>
          <p:cNvSpPr>
            <a:spLocks noGrp="1"/>
          </p:cNvSpPr>
          <p:nvPr>
            <p:ph type="body" idx="1"/>
          </p:nvPr>
        </p:nvSpPr>
        <p:spPr>
          <a:xfrm>
            <a:off x="1752600" y="1447800"/>
            <a:ext cx="7250113" cy="4398963"/>
          </a:xfrm>
        </p:spPr>
        <p:txBody>
          <a:bodyPr/>
          <a:lstStyle/>
          <a:p>
            <a:pPr marL="428625" indent="-412750">
              <a:tabLst>
                <a:tab pos="428625" algn="l"/>
              </a:tabLst>
            </a:pPr>
            <a:r>
              <a:rPr lang="en-US" sz="2400">
                <a:latin typeface="Arial" charset="0"/>
              </a:rPr>
              <a:t>For 2017–18 The Title III, Part A, Immigrant Education program funding is changing.</a:t>
            </a:r>
          </a:p>
          <a:p>
            <a:pPr marL="428625" indent="-412750">
              <a:spcBef>
                <a:spcPts val="700"/>
              </a:spcBef>
              <a:tabLst>
                <a:tab pos="428625" algn="l"/>
              </a:tabLst>
            </a:pPr>
            <a:r>
              <a:rPr lang="en-US" sz="2400">
                <a:latin typeface="Arial" charset="0"/>
              </a:rPr>
              <a:t>Guidance from the U.S. Department of Education requires CDE to only provide subgrants of sufficient size and scope.</a:t>
            </a:r>
          </a:p>
          <a:p>
            <a:pPr marL="428625" indent="-412750">
              <a:spcBef>
                <a:spcPts val="700"/>
              </a:spcBef>
              <a:tabLst>
                <a:tab pos="428625" algn="l"/>
              </a:tabLst>
            </a:pPr>
            <a:r>
              <a:rPr lang="en-US" sz="2400">
                <a:latin typeface="Arial" charset="0"/>
              </a:rPr>
              <a:t>To meet the intent of the law, the CDE will only fund LEAs that have </a:t>
            </a:r>
            <a:r>
              <a:rPr lang="en-US" sz="2400" b="1">
                <a:latin typeface="Arial" charset="0"/>
              </a:rPr>
              <a:t>21 or more eligible immigrant students</a:t>
            </a:r>
            <a:r>
              <a:rPr lang="en-US" sz="2400">
                <a:latin typeface="Arial" charset="0"/>
              </a:rPr>
              <a:t>.</a:t>
            </a:r>
          </a:p>
          <a:p>
            <a:pPr marL="428625" indent="-412750">
              <a:spcBef>
                <a:spcPts val="700"/>
              </a:spcBef>
              <a:tabLst>
                <a:tab pos="428625" algn="l"/>
              </a:tabLst>
            </a:pPr>
            <a:r>
              <a:rPr lang="en-US" sz="2400">
                <a:latin typeface="Arial" charset="0"/>
              </a:rPr>
              <a:t>There are no changes to Title III, Part A, EL</a:t>
            </a:r>
          </a:p>
          <a:p>
            <a:pPr marL="428625" indent="-412750">
              <a:lnSpc>
                <a:spcPts val="3450"/>
              </a:lnSpc>
              <a:tabLst>
                <a:tab pos="428625" algn="l"/>
              </a:tabLst>
            </a:pPr>
            <a:r>
              <a:rPr lang="en-US" sz="2400">
                <a:latin typeface="Arial" charset="0"/>
              </a:rPr>
              <a:t>program funding.</a:t>
            </a:r>
          </a:p>
          <a:p>
            <a:pPr marL="428625" indent="-412750">
              <a:tabLst>
                <a:tab pos="428625" algn="l"/>
              </a:tabLst>
            </a:pPr>
            <a:endParaRPr lang="en-US" sz="2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bject 3"/>
          <p:cNvSpPr>
            <a:spLocks noChangeArrowheads="1"/>
          </p:cNvSpPr>
          <p:nvPr/>
        </p:nvSpPr>
        <p:spPr bwMode="auto">
          <a:xfrm>
            <a:off x="0" y="0"/>
            <a:ext cx="214630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solidFill>
                <a:srgbClr val="000000"/>
              </a:solidFill>
            </a:endParaRPr>
          </a:p>
        </p:txBody>
      </p:sp>
      <p:sp>
        <p:nvSpPr>
          <p:cNvPr id="50179" name="object 4"/>
          <p:cNvSpPr>
            <a:spLocks/>
          </p:cNvSpPr>
          <p:nvPr/>
        </p:nvSpPr>
        <p:spPr bwMode="auto">
          <a:xfrm>
            <a:off x="-25400" y="0"/>
            <a:ext cx="1978025" cy="6858000"/>
          </a:xfrm>
          <a:custGeom>
            <a:avLst/>
            <a:gdLst>
              <a:gd name="T0" fmla="*/ 1106953 w 2637155"/>
              <a:gd name="T1" fmla="*/ 0 h 6858000"/>
              <a:gd name="T2" fmla="*/ 0 w 2637155"/>
              <a:gd name="T3" fmla="*/ 0 h 6858000"/>
              <a:gd name="T4" fmla="*/ 0 w 2637155"/>
              <a:gd name="T5" fmla="*/ 6857998 h 6858000"/>
              <a:gd name="T6" fmla="*/ 1112625 w 2637155"/>
              <a:gd name="T7" fmla="*/ 6857998 h 6858000"/>
              <a:gd name="T8" fmla="*/ 1097958 w 2637155"/>
              <a:gd name="T9" fmla="*/ 6790997 h 6858000"/>
              <a:gd name="T10" fmla="*/ 1081481 w 2637155"/>
              <a:gd name="T11" fmla="*/ 6692829 h 6858000"/>
              <a:gd name="T12" fmla="*/ 1065647 w 2637155"/>
              <a:gd name="T13" fmla="*/ 6575354 h 6858000"/>
              <a:gd name="T14" fmla="*/ 1050514 w 2637155"/>
              <a:gd name="T15" fmla="*/ 6439488 h 6858000"/>
              <a:gd name="T16" fmla="*/ 1036141 w 2637155"/>
              <a:gd name="T17" fmla="*/ 6286145 h 6858000"/>
              <a:gd name="T18" fmla="*/ 1022584 w 2637155"/>
              <a:gd name="T19" fmla="*/ 6116242 h 6858000"/>
              <a:gd name="T20" fmla="*/ 1009903 w 2637155"/>
              <a:gd name="T21" fmla="*/ 5930692 h 6858000"/>
              <a:gd name="T22" fmla="*/ 998154 w 2637155"/>
              <a:gd name="T23" fmla="*/ 5730413 h 6858000"/>
              <a:gd name="T24" fmla="*/ 987396 w 2637155"/>
              <a:gd name="T25" fmla="*/ 5516318 h 6858000"/>
              <a:gd name="T26" fmla="*/ 977687 w 2637155"/>
              <a:gd name="T27" fmla="*/ 5289324 h 6858000"/>
              <a:gd name="T28" fmla="*/ 969085 w 2637155"/>
              <a:gd name="T29" fmla="*/ 5050344 h 6858000"/>
              <a:gd name="T30" fmla="*/ 961646 w 2637155"/>
              <a:gd name="T31" fmla="*/ 4800296 h 6858000"/>
              <a:gd name="T32" fmla="*/ 955430 w 2637155"/>
              <a:gd name="T33" fmla="*/ 4540093 h 6858000"/>
              <a:gd name="T34" fmla="*/ 950496 w 2637155"/>
              <a:gd name="T35" fmla="*/ 4270651 h 6858000"/>
              <a:gd name="T36" fmla="*/ 946899 w 2637155"/>
              <a:gd name="T37" fmla="*/ 3992886 h 6858000"/>
              <a:gd name="T38" fmla="*/ 944699 w 2637155"/>
              <a:gd name="T39" fmla="*/ 3707712 h 6858000"/>
              <a:gd name="T40" fmla="*/ 943952 w 2637155"/>
              <a:gd name="T41" fmla="*/ 3416046 h 6858000"/>
              <a:gd name="T42" fmla="*/ 944699 w 2637155"/>
              <a:gd name="T43" fmla="*/ 3124379 h 6858000"/>
              <a:gd name="T44" fmla="*/ 946899 w 2637155"/>
              <a:gd name="T45" fmla="*/ 2839205 h 6858000"/>
              <a:gd name="T46" fmla="*/ 950496 w 2637155"/>
              <a:gd name="T47" fmla="*/ 2561440 h 6858000"/>
              <a:gd name="T48" fmla="*/ 955430 w 2637155"/>
              <a:gd name="T49" fmla="*/ 2291998 h 6858000"/>
              <a:gd name="T50" fmla="*/ 961646 w 2637155"/>
              <a:gd name="T51" fmla="*/ 2031795 h 6858000"/>
              <a:gd name="T52" fmla="*/ 969085 w 2637155"/>
              <a:gd name="T53" fmla="*/ 1781746 h 6858000"/>
              <a:gd name="T54" fmla="*/ 977687 w 2637155"/>
              <a:gd name="T55" fmla="*/ 1542767 h 6858000"/>
              <a:gd name="T56" fmla="*/ 987396 w 2637155"/>
              <a:gd name="T57" fmla="*/ 1315772 h 6858000"/>
              <a:gd name="T58" fmla="*/ 998154 w 2637155"/>
              <a:gd name="T59" fmla="*/ 1101678 h 6858000"/>
              <a:gd name="T60" fmla="*/ 1009903 w 2637155"/>
              <a:gd name="T61" fmla="*/ 901398 h 6858000"/>
              <a:gd name="T62" fmla="*/ 1022584 w 2637155"/>
              <a:gd name="T63" fmla="*/ 715849 h 6858000"/>
              <a:gd name="T64" fmla="*/ 1036141 w 2637155"/>
              <a:gd name="T65" fmla="*/ 545945 h 6858000"/>
              <a:gd name="T66" fmla="*/ 1050514 w 2637155"/>
              <a:gd name="T67" fmla="*/ 392602 h 6858000"/>
              <a:gd name="T68" fmla="*/ 1065647 w 2637155"/>
              <a:gd name="T69" fmla="*/ 256736 h 6858000"/>
              <a:gd name="T70" fmla="*/ 1081481 w 2637155"/>
              <a:gd name="T71" fmla="*/ 139261 h 6858000"/>
              <a:gd name="T72" fmla="*/ 1097958 w 2637155"/>
              <a:gd name="T73" fmla="*/ 41093 h 6858000"/>
              <a:gd name="T74" fmla="*/ 1106953 w 2637155"/>
              <a:gd name="T75" fmla="*/ 0 h 6858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37155" h="6858000">
                <a:moveTo>
                  <a:pt x="2623258" y="0"/>
                </a:moveTo>
                <a:lnTo>
                  <a:pt x="0" y="0"/>
                </a:lnTo>
                <a:lnTo>
                  <a:pt x="0" y="6857998"/>
                </a:lnTo>
                <a:lnTo>
                  <a:pt x="2636698" y="6857998"/>
                </a:lnTo>
                <a:lnTo>
                  <a:pt x="2601941" y="6790997"/>
                </a:lnTo>
                <a:lnTo>
                  <a:pt x="2562893" y="6692829"/>
                </a:lnTo>
                <a:lnTo>
                  <a:pt x="2525370" y="6575354"/>
                </a:lnTo>
                <a:lnTo>
                  <a:pt x="2489508" y="6439488"/>
                </a:lnTo>
                <a:lnTo>
                  <a:pt x="2455446" y="6286145"/>
                </a:lnTo>
                <a:lnTo>
                  <a:pt x="2423320" y="6116242"/>
                </a:lnTo>
                <a:lnTo>
                  <a:pt x="2393267" y="5930692"/>
                </a:lnTo>
                <a:lnTo>
                  <a:pt x="2365425" y="5730413"/>
                </a:lnTo>
                <a:lnTo>
                  <a:pt x="2339931" y="5516318"/>
                </a:lnTo>
                <a:lnTo>
                  <a:pt x="2316922" y="5289324"/>
                </a:lnTo>
                <a:lnTo>
                  <a:pt x="2296536" y="5050344"/>
                </a:lnTo>
                <a:lnTo>
                  <a:pt x="2278909" y="4800296"/>
                </a:lnTo>
                <a:lnTo>
                  <a:pt x="2264180" y="4540093"/>
                </a:lnTo>
                <a:lnTo>
                  <a:pt x="2252485" y="4270651"/>
                </a:lnTo>
                <a:lnTo>
                  <a:pt x="2243961" y="3992886"/>
                </a:lnTo>
                <a:lnTo>
                  <a:pt x="2238746" y="3707712"/>
                </a:lnTo>
                <a:lnTo>
                  <a:pt x="2236978" y="3416046"/>
                </a:lnTo>
                <a:lnTo>
                  <a:pt x="2238746" y="3124379"/>
                </a:lnTo>
                <a:lnTo>
                  <a:pt x="2243961" y="2839205"/>
                </a:lnTo>
                <a:lnTo>
                  <a:pt x="2252485" y="2561440"/>
                </a:lnTo>
                <a:lnTo>
                  <a:pt x="2264180" y="2291998"/>
                </a:lnTo>
                <a:lnTo>
                  <a:pt x="2278909" y="2031795"/>
                </a:lnTo>
                <a:lnTo>
                  <a:pt x="2296536" y="1781746"/>
                </a:lnTo>
                <a:lnTo>
                  <a:pt x="2316922" y="1542767"/>
                </a:lnTo>
                <a:lnTo>
                  <a:pt x="2339931" y="1315772"/>
                </a:lnTo>
                <a:lnTo>
                  <a:pt x="2365425" y="1101678"/>
                </a:lnTo>
                <a:lnTo>
                  <a:pt x="2393267" y="901398"/>
                </a:lnTo>
                <a:lnTo>
                  <a:pt x="2423320" y="715849"/>
                </a:lnTo>
                <a:lnTo>
                  <a:pt x="2455446" y="545945"/>
                </a:lnTo>
                <a:lnTo>
                  <a:pt x="2489508" y="392602"/>
                </a:lnTo>
                <a:lnTo>
                  <a:pt x="2525370" y="256736"/>
                </a:lnTo>
                <a:lnTo>
                  <a:pt x="2562893" y="139261"/>
                </a:lnTo>
                <a:lnTo>
                  <a:pt x="2601941" y="41093"/>
                </a:lnTo>
                <a:lnTo>
                  <a:pt x="2623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180" name="object 5"/>
          <p:cNvSpPr>
            <a:spLocks noChangeArrowheads="1"/>
          </p:cNvSpPr>
          <p:nvPr/>
        </p:nvSpPr>
        <p:spPr bwMode="auto">
          <a:xfrm>
            <a:off x="76200" y="219075"/>
            <a:ext cx="1171575" cy="81438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solidFill>
                <a:srgbClr val="000000"/>
              </a:solidFill>
            </a:endParaRPr>
          </a:p>
        </p:txBody>
      </p:sp>
      <p:sp>
        <p:nvSpPr>
          <p:cNvPr id="10" name="object 10"/>
          <p:cNvSpPr txBox="1"/>
          <p:nvPr/>
        </p:nvSpPr>
        <p:spPr>
          <a:xfrm>
            <a:off x="2819400" y="914400"/>
            <a:ext cx="5235575" cy="1924050"/>
          </a:xfrm>
          <a:prstGeom prst="rect">
            <a:avLst/>
          </a:prstGeom>
        </p:spPr>
        <p:txBody>
          <a:bodyPr lIns="0" tIns="0" rIns="0" bIns="0">
            <a:spAutoFit/>
          </a:bodyPr>
          <a:lstStyle/>
          <a:p>
            <a:pPr marL="1270" algn="ctr">
              <a:lnSpc>
                <a:spcPts val="5015"/>
              </a:lnSpc>
              <a:defRPr/>
            </a:pPr>
            <a:r>
              <a:rPr sz="4400" b="1" spc="-5" dirty="0">
                <a:solidFill>
                  <a:schemeClr val="tx1"/>
                </a:solidFill>
                <a:latin typeface="Cambria"/>
                <a:ea typeface="+mn-ea"/>
                <a:cs typeface="Cambria"/>
              </a:rPr>
              <a:t>Cal</a:t>
            </a:r>
            <a:r>
              <a:rPr sz="4400" b="1" spc="-15" dirty="0">
                <a:solidFill>
                  <a:schemeClr val="tx1"/>
                </a:solidFill>
                <a:latin typeface="Cambria"/>
                <a:ea typeface="+mn-ea"/>
                <a:cs typeface="Cambria"/>
              </a:rPr>
              <a:t>i</a:t>
            </a:r>
            <a:r>
              <a:rPr sz="4400" b="1" spc="-5" dirty="0">
                <a:solidFill>
                  <a:schemeClr val="tx1"/>
                </a:solidFill>
                <a:latin typeface="Cambria"/>
                <a:ea typeface="+mn-ea"/>
                <a:cs typeface="Cambria"/>
              </a:rPr>
              <a:t>forni</a:t>
            </a:r>
            <a:r>
              <a:rPr sz="4400" b="1" dirty="0">
                <a:solidFill>
                  <a:schemeClr val="tx1"/>
                </a:solidFill>
                <a:latin typeface="Cambria"/>
                <a:ea typeface="+mn-ea"/>
                <a:cs typeface="Cambria"/>
              </a:rPr>
              <a:t>a</a:t>
            </a:r>
            <a:r>
              <a:rPr sz="4400" b="1" spc="-20" dirty="0">
                <a:solidFill>
                  <a:schemeClr val="tx1"/>
                </a:solidFill>
                <a:latin typeface="Cambria"/>
                <a:ea typeface="+mn-ea"/>
                <a:cs typeface="Cambria"/>
              </a:rPr>
              <a:t> </a:t>
            </a:r>
            <a:r>
              <a:rPr sz="4400" b="1" spc="-5" dirty="0">
                <a:solidFill>
                  <a:schemeClr val="tx1"/>
                </a:solidFill>
                <a:latin typeface="Cambria"/>
                <a:ea typeface="+mn-ea"/>
                <a:cs typeface="Cambria"/>
              </a:rPr>
              <a:t>an</a:t>
            </a:r>
            <a:r>
              <a:rPr sz="4400" b="1" dirty="0">
                <a:solidFill>
                  <a:schemeClr val="tx1"/>
                </a:solidFill>
                <a:latin typeface="Cambria"/>
                <a:ea typeface="+mn-ea"/>
                <a:cs typeface="Cambria"/>
              </a:rPr>
              <a:t>d</a:t>
            </a:r>
            <a:r>
              <a:rPr sz="4400" b="1" spc="-10" dirty="0">
                <a:solidFill>
                  <a:schemeClr val="tx1"/>
                </a:solidFill>
                <a:latin typeface="Cambria"/>
                <a:ea typeface="+mn-ea"/>
                <a:cs typeface="Cambria"/>
              </a:rPr>
              <a:t> </a:t>
            </a:r>
            <a:r>
              <a:rPr sz="4400" b="1" spc="-5" dirty="0">
                <a:solidFill>
                  <a:schemeClr val="tx1"/>
                </a:solidFill>
                <a:latin typeface="Cambria"/>
                <a:ea typeface="+mn-ea"/>
                <a:cs typeface="Cambria"/>
              </a:rPr>
              <a:t>the</a:t>
            </a:r>
            <a:endParaRPr sz="4400" dirty="0">
              <a:solidFill>
                <a:schemeClr val="tx1"/>
              </a:solidFill>
              <a:latin typeface="Cambria"/>
              <a:ea typeface="+mn-ea"/>
              <a:cs typeface="Cambria"/>
            </a:endParaRPr>
          </a:p>
          <a:p>
            <a:pPr algn="ctr">
              <a:lnSpc>
                <a:spcPts val="4970"/>
              </a:lnSpc>
              <a:defRPr/>
            </a:pPr>
            <a:r>
              <a:rPr sz="4400" b="1" spc="-85" dirty="0">
                <a:solidFill>
                  <a:schemeClr val="tx1"/>
                </a:solidFill>
                <a:latin typeface="Cambria"/>
                <a:ea typeface="+mn-ea"/>
                <a:cs typeface="Cambria"/>
              </a:rPr>
              <a:t>E</a:t>
            </a:r>
            <a:r>
              <a:rPr sz="4400" b="1" spc="-120" dirty="0">
                <a:solidFill>
                  <a:schemeClr val="tx1"/>
                </a:solidFill>
                <a:latin typeface="Cambria"/>
                <a:ea typeface="+mn-ea"/>
                <a:cs typeface="Cambria"/>
              </a:rPr>
              <a:t>v</a:t>
            </a:r>
            <a:r>
              <a:rPr sz="4400" b="1" dirty="0">
                <a:solidFill>
                  <a:schemeClr val="tx1"/>
                </a:solidFill>
                <a:latin typeface="Cambria"/>
                <a:ea typeface="+mn-ea"/>
                <a:cs typeface="Cambria"/>
              </a:rPr>
              <a:t>ery</a:t>
            </a:r>
            <a:r>
              <a:rPr sz="4400" b="1" spc="-30" dirty="0">
                <a:solidFill>
                  <a:schemeClr val="tx1"/>
                </a:solidFill>
                <a:latin typeface="Cambria"/>
                <a:ea typeface="+mn-ea"/>
                <a:cs typeface="Cambria"/>
              </a:rPr>
              <a:t> </a:t>
            </a:r>
            <a:r>
              <a:rPr sz="4400" b="1" spc="-5" dirty="0">
                <a:solidFill>
                  <a:schemeClr val="tx1"/>
                </a:solidFill>
                <a:latin typeface="Cambria"/>
                <a:ea typeface="+mn-ea"/>
                <a:cs typeface="Cambria"/>
              </a:rPr>
              <a:t>Studen</a:t>
            </a:r>
            <a:r>
              <a:rPr sz="4400" b="1" dirty="0">
                <a:solidFill>
                  <a:schemeClr val="tx1"/>
                </a:solidFill>
                <a:latin typeface="Cambria"/>
                <a:ea typeface="+mn-ea"/>
                <a:cs typeface="Cambria"/>
              </a:rPr>
              <a:t>t</a:t>
            </a:r>
            <a:r>
              <a:rPr sz="4400" b="1" spc="5" dirty="0">
                <a:solidFill>
                  <a:schemeClr val="tx1"/>
                </a:solidFill>
                <a:latin typeface="Cambria"/>
                <a:ea typeface="+mn-ea"/>
                <a:cs typeface="Cambria"/>
              </a:rPr>
              <a:t> </a:t>
            </a:r>
            <a:r>
              <a:rPr sz="4400" b="1" spc="-5" dirty="0">
                <a:solidFill>
                  <a:schemeClr val="tx1"/>
                </a:solidFill>
                <a:latin typeface="Cambria"/>
                <a:ea typeface="+mn-ea"/>
                <a:cs typeface="Cambria"/>
              </a:rPr>
              <a:t>Su</a:t>
            </a:r>
            <a:r>
              <a:rPr sz="4400" b="1" spc="-30" dirty="0">
                <a:solidFill>
                  <a:schemeClr val="tx1"/>
                </a:solidFill>
                <a:latin typeface="Cambria"/>
                <a:ea typeface="+mn-ea"/>
                <a:cs typeface="Cambria"/>
              </a:rPr>
              <a:t>cc</a:t>
            </a:r>
            <a:r>
              <a:rPr sz="4400" b="1" dirty="0">
                <a:solidFill>
                  <a:schemeClr val="tx1"/>
                </a:solidFill>
                <a:latin typeface="Cambria"/>
                <a:ea typeface="+mn-ea"/>
                <a:cs typeface="Cambria"/>
              </a:rPr>
              <a:t>eeds</a:t>
            </a:r>
            <a:r>
              <a:rPr sz="4400" b="1" spc="-5" dirty="0">
                <a:solidFill>
                  <a:schemeClr val="tx1"/>
                </a:solidFill>
                <a:latin typeface="Cambria"/>
                <a:ea typeface="+mn-ea"/>
                <a:cs typeface="Cambria"/>
              </a:rPr>
              <a:t> </a:t>
            </a:r>
            <a:r>
              <a:rPr sz="4400" b="1" spc="-70" dirty="0">
                <a:solidFill>
                  <a:schemeClr val="tx1"/>
                </a:solidFill>
                <a:latin typeface="Cambria"/>
                <a:ea typeface="+mn-ea"/>
                <a:cs typeface="Cambria"/>
              </a:rPr>
              <a:t>A</a:t>
            </a:r>
            <a:r>
              <a:rPr sz="4400" b="1" dirty="0">
                <a:solidFill>
                  <a:schemeClr val="tx1"/>
                </a:solidFill>
                <a:latin typeface="Cambria"/>
                <a:ea typeface="+mn-ea"/>
                <a:cs typeface="Cambria"/>
              </a:rPr>
              <a:t>ct</a:t>
            </a:r>
            <a:endParaRPr sz="4400" dirty="0">
              <a:solidFill>
                <a:schemeClr val="tx1"/>
              </a:solidFill>
              <a:latin typeface="Cambria"/>
              <a:ea typeface="+mn-ea"/>
              <a:cs typeface="Cambria"/>
            </a:endParaRPr>
          </a:p>
        </p:txBody>
      </p:sp>
      <p:sp>
        <p:nvSpPr>
          <p:cNvPr id="13" name="object 13"/>
          <p:cNvSpPr>
            <a:spLocks noGrp="1"/>
          </p:cNvSpPr>
          <p:nvPr>
            <p:ph type="sldNum" sz="quarter" idx="12"/>
          </p:nvPr>
        </p:nvSpPr>
        <p:spPr>
          <a:xfrm>
            <a:off x="8340725" y="6480175"/>
            <a:ext cx="125413" cy="277813"/>
          </a:xfrm>
        </p:spPr>
        <p:txBody>
          <a:bodyPr lIns="0" tIns="0" rIns="0" bIns="0">
            <a:spAutoFit/>
          </a:bodyPr>
          <a:lstStyle>
            <a:lvl1pPr marL="8255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88628A79-A95A-D441-82DA-0770A212142A}" type="slidenum">
              <a:rPr lang="en-US" sz="1400">
                <a:solidFill>
                  <a:schemeClr val="tx1"/>
                </a:solidFill>
              </a:rPr>
              <a:pPr/>
              <a:t>46</a:t>
            </a:fld>
            <a:endParaRPr lang="en-US" sz="1400">
              <a:solidFill>
                <a:schemeClr val="tx1"/>
              </a:solidFill>
            </a:endParaRPr>
          </a:p>
        </p:txBody>
      </p:sp>
      <p:sp>
        <p:nvSpPr>
          <p:cNvPr id="11" name="object 11"/>
          <p:cNvSpPr txBox="1"/>
          <p:nvPr/>
        </p:nvSpPr>
        <p:spPr>
          <a:xfrm>
            <a:off x="3652838" y="3819525"/>
            <a:ext cx="3395662" cy="2171700"/>
          </a:xfrm>
          <a:prstGeom prst="rect">
            <a:avLst/>
          </a:prstGeom>
        </p:spPr>
        <p:txBody>
          <a:bodyPr lIns="0" tIns="0" rIns="0" bIns="0">
            <a:spAutoFit/>
          </a:bodyPr>
          <a:lstStyle/>
          <a:p>
            <a:pPr marL="6350" algn="ctr">
              <a:defRPr/>
            </a:pPr>
            <a:r>
              <a:rPr sz="2800" spc="-15" dirty="0">
                <a:solidFill>
                  <a:srgbClr val="070C51"/>
                </a:solidFill>
                <a:latin typeface="Arial" pitchFamily="34" charset="0"/>
                <a:ea typeface="+mn-ea"/>
                <a:cs typeface="Calibri"/>
              </a:rPr>
              <a:t>P</a:t>
            </a:r>
            <a:r>
              <a:rPr sz="2800" spc="-20" dirty="0">
                <a:solidFill>
                  <a:srgbClr val="070C51"/>
                </a:solidFill>
                <a:latin typeface="Arial" pitchFamily="34" charset="0"/>
                <a:ea typeface="+mn-ea"/>
                <a:cs typeface="Calibri"/>
              </a:rPr>
              <a:t>l</a:t>
            </a:r>
            <a:r>
              <a:rPr sz="2800" spc="-15" dirty="0">
                <a:solidFill>
                  <a:srgbClr val="070C51"/>
                </a:solidFill>
                <a:latin typeface="Arial" pitchFamily="34" charset="0"/>
                <a:ea typeface="+mn-ea"/>
                <a:cs typeface="Calibri"/>
              </a:rPr>
              <a:t>an</a:t>
            </a:r>
            <a:r>
              <a:rPr sz="2800" spc="15" dirty="0">
                <a:solidFill>
                  <a:srgbClr val="070C51"/>
                </a:solidFill>
                <a:latin typeface="Arial" pitchFamily="34" charset="0"/>
                <a:ea typeface="+mn-ea"/>
                <a:cs typeface="Calibri"/>
              </a:rPr>
              <a:t> </a:t>
            </a:r>
            <a:r>
              <a:rPr sz="2800" spc="-25" dirty="0">
                <a:solidFill>
                  <a:srgbClr val="070C51"/>
                </a:solidFill>
                <a:latin typeface="Arial" pitchFamily="34" charset="0"/>
                <a:ea typeface="+mn-ea"/>
                <a:cs typeface="Calibri"/>
              </a:rPr>
              <a:t>D</a:t>
            </a:r>
            <a:r>
              <a:rPr sz="2800" spc="-30" dirty="0">
                <a:solidFill>
                  <a:srgbClr val="070C51"/>
                </a:solidFill>
                <a:latin typeface="Arial" pitchFamily="34" charset="0"/>
                <a:ea typeface="+mn-ea"/>
                <a:cs typeface="Calibri"/>
              </a:rPr>
              <a:t>e</a:t>
            </a:r>
            <a:r>
              <a:rPr sz="2800" spc="-45" dirty="0">
                <a:solidFill>
                  <a:srgbClr val="070C51"/>
                </a:solidFill>
                <a:latin typeface="Arial" pitchFamily="34" charset="0"/>
                <a:ea typeface="+mn-ea"/>
                <a:cs typeface="Calibri"/>
              </a:rPr>
              <a:t>v</a:t>
            </a:r>
            <a:r>
              <a:rPr sz="2800" spc="-15" dirty="0">
                <a:solidFill>
                  <a:srgbClr val="070C51"/>
                </a:solidFill>
                <a:latin typeface="Arial" pitchFamily="34" charset="0"/>
                <a:ea typeface="+mn-ea"/>
                <a:cs typeface="Calibri"/>
              </a:rPr>
              <a:t>elopme</a:t>
            </a:r>
            <a:r>
              <a:rPr sz="2800" spc="-55" dirty="0">
                <a:solidFill>
                  <a:srgbClr val="070C51"/>
                </a:solidFill>
                <a:latin typeface="Arial" pitchFamily="34" charset="0"/>
                <a:ea typeface="+mn-ea"/>
                <a:cs typeface="Calibri"/>
              </a:rPr>
              <a:t>n</a:t>
            </a:r>
            <a:r>
              <a:rPr sz="2800" spc="-10" dirty="0">
                <a:solidFill>
                  <a:srgbClr val="070C51"/>
                </a:solidFill>
                <a:latin typeface="Arial" pitchFamily="34" charset="0"/>
                <a:ea typeface="+mn-ea"/>
                <a:cs typeface="Calibri"/>
              </a:rPr>
              <a:t>t</a:t>
            </a:r>
            <a:r>
              <a:rPr sz="2800" spc="20" dirty="0">
                <a:solidFill>
                  <a:srgbClr val="070C51"/>
                </a:solidFill>
                <a:latin typeface="Arial" pitchFamily="34" charset="0"/>
                <a:ea typeface="+mn-ea"/>
                <a:cs typeface="Calibri"/>
              </a:rPr>
              <a:t> </a:t>
            </a:r>
            <a:r>
              <a:rPr sz="2800" spc="-20" dirty="0">
                <a:solidFill>
                  <a:srgbClr val="070C51"/>
                </a:solidFill>
                <a:latin typeface="Arial" pitchFamily="34" charset="0"/>
                <a:ea typeface="+mn-ea"/>
                <a:cs typeface="Calibri"/>
              </a:rPr>
              <a:t>Upd</a:t>
            </a:r>
            <a:r>
              <a:rPr sz="2800" spc="-40" dirty="0">
                <a:solidFill>
                  <a:srgbClr val="070C51"/>
                </a:solidFill>
                <a:latin typeface="Arial" pitchFamily="34" charset="0"/>
                <a:ea typeface="+mn-ea"/>
                <a:cs typeface="Calibri"/>
              </a:rPr>
              <a:t>at</a:t>
            </a:r>
            <a:r>
              <a:rPr sz="2800" spc="-15" dirty="0">
                <a:solidFill>
                  <a:srgbClr val="070C51"/>
                </a:solidFill>
                <a:latin typeface="Arial" pitchFamily="34" charset="0"/>
                <a:ea typeface="+mn-ea"/>
                <a:cs typeface="Calibri"/>
              </a:rPr>
              <a:t>e</a:t>
            </a:r>
            <a:endParaRPr sz="2800">
              <a:solidFill>
                <a:prstClr val="black"/>
              </a:solidFill>
              <a:latin typeface="Arial" pitchFamily="34" charset="0"/>
              <a:ea typeface="+mn-ea"/>
              <a:cs typeface="Calibri"/>
            </a:endParaRPr>
          </a:p>
          <a:p>
            <a:pPr algn="ctr">
              <a:spcBef>
                <a:spcPts val="470"/>
              </a:spcBef>
              <a:defRPr/>
            </a:pPr>
            <a:r>
              <a:rPr sz="2800" spc="-15" dirty="0">
                <a:solidFill>
                  <a:srgbClr val="070C51"/>
                </a:solidFill>
                <a:latin typeface="Arial" pitchFamily="34" charset="0"/>
                <a:ea typeface="+mn-ea"/>
                <a:cs typeface="Calibri"/>
              </a:rPr>
              <a:t>Bi</a:t>
            </a:r>
            <a:r>
              <a:rPr sz="2800" spc="-20" dirty="0">
                <a:solidFill>
                  <a:srgbClr val="070C51"/>
                </a:solidFill>
                <a:latin typeface="Arial" pitchFamily="34" charset="0"/>
                <a:ea typeface="+mn-ea"/>
                <a:cs typeface="Calibri"/>
              </a:rPr>
              <a:t>l</a:t>
            </a:r>
            <a:r>
              <a:rPr sz="2800" spc="-10" dirty="0">
                <a:solidFill>
                  <a:srgbClr val="070C51"/>
                </a:solidFill>
                <a:latin typeface="Arial" pitchFamily="34" charset="0"/>
                <a:ea typeface="+mn-ea"/>
                <a:cs typeface="Calibri"/>
              </a:rPr>
              <a:t>i</a:t>
            </a:r>
            <a:r>
              <a:rPr sz="2800" spc="-30" dirty="0">
                <a:solidFill>
                  <a:srgbClr val="070C51"/>
                </a:solidFill>
                <a:latin typeface="Arial" pitchFamily="34" charset="0"/>
                <a:ea typeface="+mn-ea"/>
                <a:cs typeface="Calibri"/>
              </a:rPr>
              <a:t>n</a:t>
            </a:r>
            <a:r>
              <a:rPr sz="2800" spc="-15" dirty="0">
                <a:solidFill>
                  <a:srgbClr val="070C51"/>
                </a:solidFill>
                <a:latin typeface="Arial" pitchFamily="34" charset="0"/>
                <a:ea typeface="+mn-ea"/>
                <a:cs typeface="Calibri"/>
              </a:rPr>
              <a:t>gual</a:t>
            </a:r>
            <a:r>
              <a:rPr sz="2800" spc="5" dirty="0">
                <a:solidFill>
                  <a:srgbClr val="070C51"/>
                </a:solidFill>
                <a:latin typeface="Arial" pitchFamily="34" charset="0"/>
                <a:ea typeface="+mn-ea"/>
                <a:cs typeface="Calibri"/>
              </a:rPr>
              <a:t> </a:t>
            </a:r>
            <a:r>
              <a:rPr sz="2800" spc="-20" dirty="0">
                <a:solidFill>
                  <a:srgbClr val="070C51"/>
                </a:solidFill>
                <a:latin typeface="Arial" pitchFamily="34" charset="0"/>
                <a:ea typeface="+mn-ea"/>
                <a:cs typeface="Calibri"/>
              </a:rPr>
              <a:t>Coo</a:t>
            </a:r>
            <a:r>
              <a:rPr sz="2800" spc="-50" dirty="0">
                <a:solidFill>
                  <a:srgbClr val="070C51"/>
                </a:solidFill>
                <a:latin typeface="Arial" pitchFamily="34" charset="0"/>
                <a:ea typeface="+mn-ea"/>
                <a:cs typeface="Calibri"/>
              </a:rPr>
              <a:t>r</a:t>
            </a:r>
            <a:r>
              <a:rPr sz="2800" spc="-20" dirty="0">
                <a:solidFill>
                  <a:srgbClr val="070C51"/>
                </a:solidFill>
                <a:latin typeface="Arial" pitchFamily="34" charset="0"/>
                <a:ea typeface="+mn-ea"/>
                <a:cs typeface="Calibri"/>
              </a:rPr>
              <a:t>din</a:t>
            </a:r>
            <a:r>
              <a:rPr sz="2800" spc="-40" dirty="0">
                <a:solidFill>
                  <a:srgbClr val="070C51"/>
                </a:solidFill>
                <a:latin typeface="Arial" pitchFamily="34" charset="0"/>
                <a:ea typeface="+mn-ea"/>
                <a:cs typeface="Calibri"/>
              </a:rPr>
              <a:t>at</a:t>
            </a:r>
            <a:r>
              <a:rPr sz="2800" spc="-20" dirty="0">
                <a:solidFill>
                  <a:srgbClr val="070C51"/>
                </a:solidFill>
                <a:latin typeface="Arial" pitchFamily="34" charset="0"/>
                <a:ea typeface="+mn-ea"/>
                <a:cs typeface="Calibri"/>
              </a:rPr>
              <a:t>o</a:t>
            </a:r>
            <a:r>
              <a:rPr sz="2800" spc="-60" dirty="0">
                <a:solidFill>
                  <a:srgbClr val="070C51"/>
                </a:solidFill>
                <a:latin typeface="Arial" pitchFamily="34" charset="0"/>
                <a:ea typeface="+mn-ea"/>
                <a:cs typeface="Calibri"/>
              </a:rPr>
              <a:t>r</a:t>
            </a:r>
            <a:r>
              <a:rPr sz="2800" spc="-15" dirty="0">
                <a:solidFill>
                  <a:srgbClr val="070C51"/>
                </a:solidFill>
                <a:latin typeface="Arial" pitchFamily="34" charset="0"/>
                <a:ea typeface="+mn-ea"/>
                <a:cs typeface="Calibri"/>
              </a:rPr>
              <a:t>s</a:t>
            </a:r>
            <a:r>
              <a:rPr sz="2800" spc="20" dirty="0">
                <a:solidFill>
                  <a:srgbClr val="070C51"/>
                </a:solidFill>
                <a:latin typeface="Arial" pitchFamily="34" charset="0"/>
                <a:ea typeface="+mn-ea"/>
                <a:cs typeface="Calibri"/>
              </a:rPr>
              <a:t> </a:t>
            </a:r>
            <a:r>
              <a:rPr sz="2800" spc="-20" dirty="0">
                <a:solidFill>
                  <a:srgbClr val="070C51"/>
                </a:solidFill>
                <a:latin typeface="Arial" pitchFamily="34" charset="0"/>
                <a:ea typeface="+mn-ea"/>
                <a:cs typeface="Calibri"/>
              </a:rPr>
              <a:t>N</a:t>
            </a:r>
            <a:r>
              <a:rPr sz="2800" spc="-35" dirty="0">
                <a:solidFill>
                  <a:srgbClr val="070C51"/>
                </a:solidFill>
                <a:latin typeface="Arial" pitchFamily="34" charset="0"/>
                <a:ea typeface="+mn-ea"/>
                <a:cs typeface="Calibri"/>
              </a:rPr>
              <a:t>e</a:t>
            </a:r>
            <a:r>
              <a:rPr sz="2800" spc="-10" dirty="0">
                <a:solidFill>
                  <a:srgbClr val="070C51"/>
                </a:solidFill>
                <a:latin typeface="Arial" pitchFamily="34" charset="0"/>
                <a:ea typeface="+mn-ea"/>
                <a:cs typeface="Calibri"/>
              </a:rPr>
              <a:t>t</a:t>
            </a:r>
            <a:r>
              <a:rPr sz="2800" spc="-40" dirty="0">
                <a:solidFill>
                  <a:srgbClr val="070C51"/>
                </a:solidFill>
                <a:latin typeface="Arial" pitchFamily="34" charset="0"/>
                <a:ea typeface="+mn-ea"/>
                <a:cs typeface="Calibri"/>
              </a:rPr>
              <a:t>w</a:t>
            </a:r>
            <a:r>
              <a:rPr sz="2800" spc="-20" dirty="0">
                <a:solidFill>
                  <a:srgbClr val="070C51"/>
                </a:solidFill>
                <a:latin typeface="Arial" pitchFamily="34" charset="0"/>
                <a:ea typeface="+mn-ea"/>
                <a:cs typeface="Calibri"/>
              </a:rPr>
              <a:t>ork</a:t>
            </a:r>
            <a:endParaRPr sz="2800">
              <a:solidFill>
                <a:prstClr val="black"/>
              </a:solidFill>
              <a:latin typeface="Arial" pitchFamily="34" charset="0"/>
              <a:ea typeface="+mn-ea"/>
              <a:cs typeface="Calibri"/>
            </a:endParaRPr>
          </a:p>
          <a:p>
            <a:pPr marL="1270" algn="ctr">
              <a:spcBef>
                <a:spcPts val="605"/>
              </a:spcBef>
              <a:defRPr/>
            </a:pPr>
            <a:r>
              <a:rPr sz="2000" dirty="0">
                <a:solidFill>
                  <a:srgbClr val="070C51"/>
                </a:solidFill>
                <a:latin typeface="Arial" pitchFamily="34" charset="0"/>
                <a:ea typeface="+mn-ea"/>
                <a:cs typeface="Calibri"/>
              </a:rPr>
              <a:t>M</a:t>
            </a:r>
            <a:r>
              <a:rPr sz="2000" spc="-35" dirty="0">
                <a:solidFill>
                  <a:srgbClr val="070C51"/>
                </a:solidFill>
                <a:latin typeface="Arial" pitchFamily="34" charset="0"/>
                <a:ea typeface="+mn-ea"/>
                <a:cs typeface="Calibri"/>
              </a:rPr>
              <a:t>a</a:t>
            </a:r>
            <a:r>
              <a:rPr sz="2000" dirty="0">
                <a:solidFill>
                  <a:srgbClr val="070C51"/>
                </a:solidFill>
                <a:latin typeface="Arial" pitchFamily="34" charset="0"/>
                <a:ea typeface="+mn-ea"/>
                <a:cs typeface="Calibri"/>
              </a:rPr>
              <a:t>y</a:t>
            </a:r>
            <a:r>
              <a:rPr sz="2000" spc="-15" dirty="0">
                <a:solidFill>
                  <a:srgbClr val="070C51"/>
                </a:solidFill>
                <a:latin typeface="Arial" pitchFamily="34" charset="0"/>
                <a:ea typeface="+mn-ea"/>
                <a:cs typeface="Calibri"/>
              </a:rPr>
              <a:t> </a:t>
            </a:r>
            <a:r>
              <a:rPr sz="2000" dirty="0">
                <a:solidFill>
                  <a:srgbClr val="070C51"/>
                </a:solidFill>
                <a:latin typeface="Arial" pitchFamily="34" charset="0"/>
                <a:ea typeface="+mn-ea"/>
                <a:cs typeface="Calibri"/>
              </a:rPr>
              <a:t>5, 2017</a:t>
            </a:r>
            <a:endParaRPr sz="2000">
              <a:solidFill>
                <a:prstClr val="black"/>
              </a:solidFill>
              <a:latin typeface="Arial" pitchFamily="34" charset="0"/>
              <a:ea typeface="+mn-ea"/>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752600" y="457200"/>
            <a:ext cx="9906000" cy="677863"/>
          </a:xfrm>
        </p:spPr>
        <p:txBody>
          <a:bodyPr lIns="0" tIns="0" rIns="0" bIns="0" rtlCol="0">
            <a:spAutoFit/>
          </a:bodyPr>
          <a:lstStyle/>
          <a:p>
            <a:pPr marL="4169410">
              <a:defRPr/>
            </a:pPr>
            <a:r>
              <a:rPr b="1" spc="-5" dirty="0">
                <a:ea typeface="+mj-ea"/>
              </a:rPr>
              <a:t>G</a:t>
            </a:r>
            <a:r>
              <a:rPr b="1" spc="-110" dirty="0">
                <a:ea typeface="+mj-ea"/>
              </a:rPr>
              <a:t>i</a:t>
            </a:r>
            <a:r>
              <a:rPr b="1" spc="-135" dirty="0">
                <a:ea typeface="+mj-ea"/>
              </a:rPr>
              <a:t>v</a:t>
            </a:r>
            <a:r>
              <a:rPr b="1" spc="-25" dirty="0">
                <a:ea typeface="+mj-ea"/>
              </a:rPr>
              <a:t>ens</a:t>
            </a:r>
            <a:r>
              <a:rPr b="1" spc="-5" dirty="0">
                <a:ea typeface="+mj-ea"/>
              </a:rPr>
              <a:t> </a:t>
            </a:r>
            <a:r>
              <a:rPr b="1" spc="-30" dirty="0" smtClean="0">
                <a:ea typeface="+mj-ea"/>
              </a:rPr>
              <a:t>an</a:t>
            </a:r>
            <a:r>
              <a:rPr b="1" spc="-25" dirty="0" smtClean="0">
                <a:ea typeface="+mj-ea"/>
              </a:rPr>
              <a:t>d</a:t>
            </a:r>
            <a:r>
              <a:rPr lang="en-US" b="1" spc="-25" dirty="0" smtClean="0">
                <a:ea typeface="+mj-ea"/>
              </a:rPr>
              <a:t> </a:t>
            </a:r>
            <a:r>
              <a:rPr b="1" spc="-5" dirty="0" smtClean="0">
                <a:ea typeface="+mj-ea"/>
              </a:rPr>
              <a:t>Goals</a:t>
            </a:r>
            <a:endParaRPr b="1" spc="-5" dirty="0">
              <a:ea typeface="+mj-ea"/>
            </a:endParaRPr>
          </a:p>
        </p:txBody>
      </p:sp>
      <p:sp>
        <p:nvSpPr>
          <p:cNvPr id="6" name="object 6"/>
          <p:cNvSpPr>
            <a:spLocks noGrp="1"/>
          </p:cNvSpPr>
          <p:nvPr>
            <p:ph type="sldNum" sz="quarter" idx="12"/>
          </p:nvPr>
        </p:nvSpPr>
        <p:spPr>
          <a:xfrm>
            <a:off x="8340725" y="6480175"/>
            <a:ext cx="125413" cy="277813"/>
          </a:xfrm>
        </p:spPr>
        <p:txBody>
          <a:bodyPr lIns="0" tIns="0" rIns="0" bIns="0">
            <a:spAutoFit/>
          </a:bodyPr>
          <a:lstStyle>
            <a:lvl1pPr marL="8255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8F07450F-D6F4-3143-B7CD-8A529E6644C5}" type="slidenum">
              <a:rPr lang="en-US" sz="1400">
                <a:solidFill>
                  <a:schemeClr val="tx1"/>
                </a:solidFill>
              </a:rPr>
              <a:pPr/>
              <a:t>47</a:t>
            </a:fld>
            <a:endParaRPr lang="en-US" sz="1400">
              <a:solidFill>
                <a:schemeClr val="tx1"/>
              </a:solidFill>
            </a:endParaRPr>
          </a:p>
        </p:txBody>
      </p:sp>
      <p:sp>
        <p:nvSpPr>
          <p:cNvPr id="51204" name="object 5"/>
          <p:cNvSpPr txBox="1">
            <a:spLocks noChangeArrowheads="1"/>
          </p:cNvSpPr>
          <p:nvPr/>
        </p:nvSpPr>
        <p:spPr bwMode="auto">
          <a:xfrm>
            <a:off x="1982788" y="1752600"/>
            <a:ext cx="67818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4150" indent="-171450">
              <a:tabLst>
                <a:tab pos="184150" algn="l"/>
              </a:tabLst>
              <a:defRPr sz="3200">
                <a:solidFill>
                  <a:schemeClr val="tx1"/>
                </a:solidFill>
                <a:latin typeface="Arial" charset="0"/>
                <a:ea typeface="ＭＳ Ｐゴシック" charset="0"/>
              </a:defRPr>
            </a:lvl1pPr>
            <a:lvl2pPr>
              <a:tabLst>
                <a:tab pos="184150" algn="l"/>
              </a:tabLst>
              <a:defRPr sz="2800">
                <a:solidFill>
                  <a:schemeClr val="tx1"/>
                </a:solidFill>
                <a:latin typeface="Arial" charset="0"/>
                <a:ea typeface="ＭＳ Ｐゴシック" charset="0"/>
              </a:defRPr>
            </a:lvl2pPr>
            <a:lvl3pPr>
              <a:tabLst>
                <a:tab pos="184150" algn="l"/>
              </a:tabLst>
              <a:defRPr sz="2400">
                <a:solidFill>
                  <a:schemeClr val="tx1"/>
                </a:solidFill>
                <a:latin typeface="Arial" charset="0"/>
                <a:ea typeface="ＭＳ Ｐゴシック" charset="0"/>
              </a:defRPr>
            </a:lvl3pPr>
            <a:lvl4pPr>
              <a:tabLst>
                <a:tab pos="184150" algn="l"/>
              </a:tabLst>
              <a:defRPr sz="2000">
                <a:solidFill>
                  <a:schemeClr val="tx1"/>
                </a:solidFill>
                <a:latin typeface="Arial" charset="0"/>
                <a:ea typeface="ＭＳ Ｐゴシック" charset="0"/>
              </a:defRPr>
            </a:lvl4pPr>
            <a:lvl5pPr>
              <a:tabLst>
                <a:tab pos="18415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9pPr>
          </a:lstStyle>
          <a:p>
            <a:pPr>
              <a:buClr>
                <a:srgbClr val="070C51"/>
              </a:buClr>
              <a:buFontTx/>
              <a:buChar char="•"/>
            </a:pPr>
            <a:r>
              <a:rPr lang="en-US" sz="2400">
                <a:solidFill>
                  <a:srgbClr val="070C51"/>
                </a:solidFill>
                <a:cs typeface="Calibri" charset="0"/>
              </a:rPr>
              <a:t>LEAs applying for ESSA funds must develop plans or applications in order to receive those funds.</a:t>
            </a:r>
            <a:endParaRPr lang="en-US" sz="2400">
              <a:solidFill>
                <a:srgbClr val="000000"/>
              </a:solidFill>
              <a:cs typeface="Calibri" charset="0"/>
            </a:endParaRPr>
          </a:p>
          <a:p>
            <a:pPr>
              <a:spcBef>
                <a:spcPts val="313"/>
              </a:spcBef>
              <a:buClr>
                <a:srgbClr val="070C51"/>
              </a:buClr>
              <a:buFontTx/>
              <a:buChar char="•"/>
            </a:pPr>
            <a:r>
              <a:rPr lang="en-US" sz="2400">
                <a:solidFill>
                  <a:srgbClr val="070C51"/>
                </a:solidFill>
                <a:cs typeface="Calibri" charset="0"/>
              </a:rPr>
              <a:t>ESSA plans and applications must be approved by the SBE.</a:t>
            </a:r>
            <a:endParaRPr lang="en-US" sz="2400">
              <a:solidFill>
                <a:srgbClr val="000000"/>
              </a:solidFill>
              <a:cs typeface="Calibri" charset="0"/>
            </a:endParaRPr>
          </a:p>
          <a:p>
            <a:pPr>
              <a:spcBef>
                <a:spcPts val="313"/>
              </a:spcBef>
              <a:buClr>
                <a:srgbClr val="070C51"/>
              </a:buClr>
              <a:buFontTx/>
              <a:buChar char="•"/>
            </a:pPr>
            <a:r>
              <a:rPr lang="en-US" sz="2400">
                <a:solidFill>
                  <a:srgbClr val="070C51"/>
                </a:solidFill>
                <a:cs typeface="Calibri" charset="0"/>
              </a:rPr>
              <a:t>LCAPs approved by county offices of education</a:t>
            </a:r>
            <a:endParaRPr lang="en-US" sz="2400">
              <a:solidFill>
                <a:srgbClr val="000000"/>
              </a:solidFill>
              <a:cs typeface="Calibri" charset="0"/>
            </a:endParaRPr>
          </a:p>
          <a:p>
            <a:pPr>
              <a:lnSpc>
                <a:spcPct val="110000"/>
              </a:lnSpc>
              <a:buClr>
                <a:srgbClr val="070C51"/>
              </a:buClr>
              <a:buFontTx/>
              <a:buChar char="•"/>
            </a:pPr>
            <a:r>
              <a:rPr lang="en-US" sz="2400">
                <a:solidFill>
                  <a:srgbClr val="070C51"/>
                </a:solidFill>
                <a:cs typeface="Calibri" charset="0"/>
              </a:rPr>
              <a:t>California is committed to streamlining and aligning local plans and planning processes to the greatest extent possible.</a:t>
            </a:r>
            <a:endParaRPr lang="en-US" sz="2400">
              <a:solidFill>
                <a:srgbClr val="000000"/>
              </a:solidFill>
              <a:cs typeface="Calibri" charset="0"/>
            </a:endParaRPr>
          </a:p>
          <a:p>
            <a:pPr>
              <a:lnSpc>
                <a:spcPct val="110000"/>
              </a:lnSpc>
              <a:buClr>
                <a:srgbClr val="070C51"/>
              </a:buClr>
              <a:buFontTx/>
              <a:buChar char="•"/>
            </a:pPr>
            <a:r>
              <a:rPr lang="en-US" sz="2400">
                <a:solidFill>
                  <a:srgbClr val="070C51"/>
                </a:solidFill>
                <a:cs typeface="Calibri" charset="0"/>
              </a:rPr>
              <a:t>The SBE would like to encourage LEAs to use ESSA funds to support state priorities to the greatest extent possible.</a:t>
            </a:r>
            <a:endParaRPr lang="en-US" sz="2400">
              <a:solidFill>
                <a:srgbClr val="000000"/>
              </a:solidFill>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85800" y="228600"/>
            <a:ext cx="8008938" cy="1354138"/>
          </a:xfrm>
        </p:spPr>
        <p:txBody>
          <a:bodyPr lIns="0" tIns="0" rIns="0" bIns="0" rtlCol="0">
            <a:spAutoFit/>
          </a:bodyPr>
          <a:lstStyle/>
          <a:p>
            <a:pPr marL="2084705">
              <a:defRPr/>
            </a:pPr>
            <a:r>
              <a:rPr b="1" spc="-25" dirty="0">
                <a:ea typeface="+mj-ea"/>
              </a:rPr>
              <a:t>ES</a:t>
            </a:r>
            <a:r>
              <a:rPr b="1" spc="-95" dirty="0">
                <a:ea typeface="+mj-ea"/>
              </a:rPr>
              <a:t>S</a:t>
            </a:r>
            <a:r>
              <a:rPr b="1" spc="-30" dirty="0">
                <a:ea typeface="+mj-ea"/>
              </a:rPr>
              <a:t>A</a:t>
            </a:r>
            <a:r>
              <a:rPr b="1" dirty="0">
                <a:ea typeface="+mj-ea"/>
              </a:rPr>
              <a:t> </a:t>
            </a:r>
            <a:r>
              <a:rPr b="1" spc="-20" dirty="0">
                <a:ea typeface="+mj-ea"/>
              </a:rPr>
              <a:t>Local</a:t>
            </a:r>
            <a:r>
              <a:rPr b="1" spc="-10" dirty="0">
                <a:ea typeface="+mj-ea"/>
              </a:rPr>
              <a:t> </a:t>
            </a:r>
            <a:r>
              <a:rPr b="1" spc="-25" dirty="0">
                <a:ea typeface="+mj-ea"/>
              </a:rPr>
              <a:t>Plan</a:t>
            </a:r>
            <a:r>
              <a:rPr b="1" spc="-45" dirty="0">
                <a:ea typeface="+mj-ea"/>
              </a:rPr>
              <a:t>n</a:t>
            </a:r>
            <a:r>
              <a:rPr b="1" spc="-25" dirty="0">
                <a:ea typeface="+mj-ea"/>
              </a:rPr>
              <a:t>ing</a:t>
            </a:r>
            <a:r>
              <a:rPr b="1" spc="5" dirty="0">
                <a:ea typeface="+mj-ea"/>
              </a:rPr>
              <a:t> </a:t>
            </a:r>
            <a:r>
              <a:rPr b="1" spc="-105" dirty="0">
                <a:ea typeface="+mj-ea"/>
              </a:rPr>
              <a:t>R</a:t>
            </a:r>
            <a:r>
              <a:rPr b="1" dirty="0">
                <a:ea typeface="+mj-ea"/>
              </a:rPr>
              <a:t>equi</a:t>
            </a:r>
            <a:r>
              <a:rPr b="1" spc="-60" dirty="0">
                <a:ea typeface="+mj-ea"/>
              </a:rPr>
              <a:t>r</a:t>
            </a:r>
            <a:r>
              <a:rPr b="1" spc="-25" dirty="0">
                <a:ea typeface="+mj-ea"/>
              </a:rPr>
              <a:t>ements</a:t>
            </a:r>
          </a:p>
        </p:txBody>
      </p:sp>
      <p:sp>
        <p:nvSpPr>
          <p:cNvPr id="6" name="object 6"/>
          <p:cNvSpPr>
            <a:spLocks noGrp="1"/>
          </p:cNvSpPr>
          <p:nvPr>
            <p:ph type="sldNum" sz="quarter" idx="12"/>
          </p:nvPr>
        </p:nvSpPr>
        <p:spPr>
          <a:xfrm>
            <a:off x="8340725" y="6480175"/>
            <a:ext cx="125413" cy="277813"/>
          </a:xfrm>
        </p:spPr>
        <p:txBody>
          <a:bodyPr lIns="0" tIns="0" rIns="0" bIns="0">
            <a:spAutoFit/>
          </a:bodyPr>
          <a:lstStyle>
            <a:lvl1pPr marL="8255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FF558691-94C7-A24B-A3B1-6A6A626CA8DB}" type="slidenum">
              <a:rPr lang="en-US" sz="1400">
                <a:solidFill>
                  <a:schemeClr val="tx1"/>
                </a:solidFill>
              </a:rPr>
              <a:pPr/>
              <a:t>48</a:t>
            </a:fld>
            <a:endParaRPr lang="en-US" sz="1400">
              <a:solidFill>
                <a:schemeClr val="tx1"/>
              </a:solidFill>
            </a:endParaRPr>
          </a:p>
        </p:txBody>
      </p:sp>
      <p:sp>
        <p:nvSpPr>
          <p:cNvPr id="52228" name="object 5"/>
          <p:cNvSpPr txBox="1">
            <a:spLocks noChangeArrowheads="1"/>
          </p:cNvSpPr>
          <p:nvPr/>
        </p:nvSpPr>
        <p:spPr bwMode="auto">
          <a:xfrm>
            <a:off x="2057400" y="1676400"/>
            <a:ext cx="64039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4150" indent="-171450">
              <a:tabLst>
                <a:tab pos="184150" algn="l"/>
              </a:tabLst>
              <a:defRPr sz="3200">
                <a:solidFill>
                  <a:schemeClr val="tx1"/>
                </a:solidFill>
                <a:latin typeface="Arial" charset="0"/>
                <a:ea typeface="ＭＳ Ｐゴシック" charset="0"/>
              </a:defRPr>
            </a:lvl1pPr>
            <a:lvl2pPr marL="527050" indent="-171450">
              <a:tabLst>
                <a:tab pos="184150" algn="l"/>
              </a:tabLst>
              <a:defRPr sz="2800">
                <a:solidFill>
                  <a:schemeClr val="tx1"/>
                </a:solidFill>
                <a:latin typeface="Arial" charset="0"/>
                <a:ea typeface="ＭＳ Ｐゴシック" charset="0"/>
              </a:defRPr>
            </a:lvl2pPr>
            <a:lvl3pPr>
              <a:tabLst>
                <a:tab pos="184150" algn="l"/>
              </a:tabLst>
              <a:defRPr sz="2400">
                <a:solidFill>
                  <a:schemeClr val="tx1"/>
                </a:solidFill>
                <a:latin typeface="Arial" charset="0"/>
                <a:ea typeface="ＭＳ Ｐゴシック" charset="0"/>
              </a:defRPr>
            </a:lvl3pPr>
            <a:lvl4pPr>
              <a:tabLst>
                <a:tab pos="184150" algn="l"/>
              </a:tabLst>
              <a:defRPr sz="2000">
                <a:solidFill>
                  <a:schemeClr val="tx1"/>
                </a:solidFill>
                <a:latin typeface="Arial" charset="0"/>
                <a:ea typeface="ＭＳ Ｐゴシック" charset="0"/>
              </a:defRPr>
            </a:lvl4pPr>
            <a:lvl5pPr>
              <a:tabLst>
                <a:tab pos="18415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9pPr>
          </a:lstStyle>
          <a:p>
            <a:pPr>
              <a:buClr>
                <a:srgbClr val="070C51"/>
              </a:buClr>
              <a:buFontTx/>
              <a:buChar char="•"/>
            </a:pPr>
            <a:r>
              <a:rPr lang="en-US" sz="2100">
                <a:solidFill>
                  <a:srgbClr val="070C51"/>
                </a:solidFill>
                <a:cs typeface="Calibri" charset="0"/>
              </a:rPr>
              <a:t>Five ESSA programs include local planning/application requirements:</a:t>
            </a:r>
            <a:endParaRPr lang="en-US" sz="2100">
              <a:solidFill>
                <a:srgbClr val="000000"/>
              </a:solidFill>
              <a:cs typeface="Calibri" charset="0"/>
            </a:endParaRPr>
          </a:p>
          <a:p>
            <a:pPr lvl="1">
              <a:spcBef>
                <a:spcPts val="200"/>
              </a:spcBef>
              <a:buClr>
                <a:srgbClr val="070C51"/>
              </a:buClr>
              <a:buFont typeface="Arial" charset="0"/>
              <a:buChar char="•"/>
            </a:pPr>
            <a:r>
              <a:rPr lang="en-US" sz="1300">
                <a:solidFill>
                  <a:srgbClr val="070C51"/>
                </a:solidFill>
                <a:cs typeface="Calibri" charset="0"/>
              </a:rPr>
              <a:t>Title I, Part A</a:t>
            </a:r>
            <a:endParaRPr lang="en-US" sz="1300">
              <a:solidFill>
                <a:srgbClr val="000000"/>
              </a:solidFill>
              <a:cs typeface="Calibri" charset="0"/>
            </a:endParaRPr>
          </a:p>
          <a:p>
            <a:pPr lvl="1">
              <a:spcBef>
                <a:spcPts val="175"/>
              </a:spcBef>
              <a:buClr>
                <a:srgbClr val="070C51"/>
              </a:buClr>
              <a:buFont typeface="Arial" charset="0"/>
              <a:buChar char="•"/>
            </a:pPr>
            <a:r>
              <a:rPr lang="en-US" sz="1300">
                <a:solidFill>
                  <a:srgbClr val="070C51"/>
                </a:solidFill>
                <a:cs typeface="Calibri" charset="0"/>
              </a:rPr>
              <a:t>Title I, Part D</a:t>
            </a:r>
            <a:endParaRPr lang="en-US" sz="1300">
              <a:solidFill>
                <a:srgbClr val="000000"/>
              </a:solidFill>
              <a:cs typeface="Calibri" charset="0"/>
            </a:endParaRPr>
          </a:p>
          <a:p>
            <a:pPr lvl="1">
              <a:spcBef>
                <a:spcPts val="175"/>
              </a:spcBef>
              <a:buClr>
                <a:srgbClr val="070C51"/>
              </a:buClr>
              <a:buFont typeface="Arial" charset="0"/>
              <a:buChar char="•"/>
            </a:pPr>
            <a:r>
              <a:rPr lang="en-US" sz="1300">
                <a:solidFill>
                  <a:srgbClr val="070C51"/>
                </a:solidFill>
                <a:cs typeface="Calibri" charset="0"/>
              </a:rPr>
              <a:t>Title II, Part A</a:t>
            </a:r>
            <a:endParaRPr lang="en-US" sz="1300">
              <a:solidFill>
                <a:srgbClr val="000000"/>
              </a:solidFill>
              <a:cs typeface="Calibri" charset="0"/>
            </a:endParaRPr>
          </a:p>
          <a:p>
            <a:pPr lvl="1">
              <a:spcBef>
                <a:spcPts val="188"/>
              </a:spcBef>
              <a:buClr>
                <a:srgbClr val="070C51"/>
              </a:buClr>
              <a:buFont typeface="Arial" charset="0"/>
              <a:buChar char="•"/>
            </a:pPr>
            <a:r>
              <a:rPr lang="en-US" sz="1300">
                <a:solidFill>
                  <a:srgbClr val="070C51"/>
                </a:solidFill>
                <a:cs typeface="Calibri" charset="0"/>
              </a:rPr>
              <a:t>Title III, Part A</a:t>
            </a:r>
            <a:endParaRPr lang="en-US" sz="1300">
              <a:solidFill>
                <a:srgbClr val="000000"/>
              </a:solidFill>
              <a:cs typeface="Calibri" charset="0"/>
            </a:endParaRPr>
          </a:p>
          <a:p>
            <a:pPr lvl="1">
              <a:spcBef>
                <a:spcPts val="175"/>
              </a:spcBef>
              <a:buClr>
                <a:srgbClr val="070C51"/>
              </a:buClr>
              <a:buFont typeface="Arial" charset="0"/>
              <a:buChar char="•"/>
            </a:pPr>
            <a:r>
              <a:rPr lang="en-US" sz="1300">
                <a:solidFill>
                  <a:srgbClr val="070C51"/>
                </a:solidFill>
                <a:cs typeface="Calibri" charset="0"/>
              </a:rPr>
              <a:t>Title IV, Part A</a:t>
            </a:r>
            <a:endParaRPr lang="en-US" sz="1300">
              <a:solidFill>
                <a:srgbClr val="000000"/>
              </a:solidFill>
              <a:cs typeface="Calibri" charset="0"/>
            </a:endParaRPr>
          </a:p>
          <a:p>
            <a:pPr>
              <a:lnSpc>
                <a:spcPts val="2275"/>
              </a:lnSpc>
              <a:spcBef>
                <a:spcPts val="813"/>
              </a:spcBef>
              <a:buClr>
                <a:srgbClr val="070C51"/>
              </a:buClr>
              <a:buFontTx/>
              <a:buChar char="•"/>
            </a:pPr>
            <a:r>
              <a:rPr lang="en-US" sz="2100">
                <a:solidFill>
                  <a:srgbClr val="070C51"/>
                </a:solidFill>
                <a:cs typeface="Calibri" charset="0"/>
              </a:rPr>
              <a:t>Under No Child Left Behind (NCLB), local planning provisions addressed through LEA Plan</a:t>
            </a:r>
            <a:endParaRPr lang="en-US" sz="2100">
              <a:solidFill>
                <a:srgbClr val="000000"/>
              </a:solidFill>
              <a:cs typeface="Calibri" charset="0"/>
            </a:endParaRPr>
          </a:p>
          <a:p>
            <a:pPr>
              <a:lnSpc>
                <a:spcPct val="90000"/>
              </a:lnSpc>
              <a:spcBef>
                <a:spcPts val="763"/>
              </a:spcBef>
              <a:buClr>
                <a:srgbClr val="070C51"/>
              </a:buClr>
              <a:buFontTx/>
              <a:buChar char="•"/>
            </a:pPr>
            <a:r>
              <a:rPr lang="en-US" sz="2100" i="1">
                <a:solidFill>
                  <a:srgbClr val="070C51"/>
                </a:solidFill>
                <a:cs typeface="Calibri" charset="0"/>
              </a:rPr>
              <a:t>Education Code </a:t>
            </a:r>
            <a:r>
              <a:rPr lang="en-US" sz="2100">
                <a:solidFill>
                  <a:srgbClr val="070C51"/>
                </a:solidFill>
                <a:cs typeface="Calibri" charset="0"/>
              </a:rPr>
              <a:t>52064(b) requires Local Control and Accountability Plan (LCAP) templates allow local educational agencies (LEAs) to meet LEA plan requirements of NCLB, now ESSA</a:t>
            </a:r>
            <a:endParaRPr lang="en-US" sz="2100">
              <a:solidFill>
                <a:srgbClr val="000000"/>
              </a:solidFill>
              <a:cs typeface="Calibri" charset="0"/>
            </a:endParaRPr>
          </a:p>
          <a:p>
            <a:pPr>
              <a:lnSpc>
                <a:spcPts val="2400"/>
              </a:lnSpc>
              <a:spcBef>
                <a:spcPts val="538"/>
              </a:spcBef>
              <a:buClr>
                <a:srgbClr val="070C51"/>
              </a:buClr>
              <a:buFontTx/>
              <a:buChar char="•"/>
            </a:pPr>
            <a:r>
              <a:rPr lang="en-US" sz="2100">
                <a:solidFill>
                  <a:srgbClr val="070C51"/>
                </a:solidFill>
                <a:cs typeface="Calibri" charset="0"/>
              </a:rPr>
              <a:t>Need mechanism for LEAs to meet ESSA local planning requirements in the</a:t>
            </a:r>
            <a:endParaRPr lang="en-US" sz="2100">
              <a:solidFill>
                <a:srgbClr val="000000"/>
              </a:solidFill>
              <a:cs typeface="Calibri" charset="0"/>
            </a:endParaRPr>
          </a:p>
          <a:p>
            <a:pPr>
              <a:lnSpc>
                <a:spcPts val="2400"/>
              </a:lnSpc>
            </a:pPr>
            <a:r>
              <a:rPr lang="en-US" sz="2100">
                <a:solidFill>
                  <a:srgbClr val="070C51"/>
                </a:solidFill>
                <a:cs typeface="Calibri" charset="0"/>
              </a:rPr>
              <a:t>context of LCAP development</a:t>
            </a:r>
            <a:endParaRPr lang="en-US" sz="2100">
              <a:solidFill>
                <a:srgbClr val="000000"/>
              </a:solidFill>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828800" y="144463"/>
            <a:ext cx="6934200" cy="1179512"/>
          </a:xfrm>
          <a:prstGeom prst="rect">
            <a:avLst/>
          </a:prstGeom>
        </p:spPr>
        <p:txBody>
          <a:bodyPr lIns="0" tIns="0" rIns="0" bIns="0">
            <a:spAutoFit/>
          </a:bodyPr>
          <a:lstStyle/>
          <a:p>
            <a:pPr algn="ctr">
              <a:lnSpc>
                <a:spcPts val="4560"/>
              </a:lnSpc>
              <a:defRPr/>
            </a:pPr>
            <a:r>
              <a:rPr sz="4000" b="1" spc="-95" dirty="0">
                <a:solidFill>
                  <a:schemeClr val="tx1"/>
                </a:solidFill>
                <a:latin typeface="Cambria"/>
                <a:ea typeface="+mn-ea"/>
                <a:cs typeface="Cambria"/>
              </a:rPr>
              <a:t>L</a:t>
            </a:r>
            <a:r>
              <a:rPr sz="4000" b="1" spc="-30" dirty="0">
                <a:solidFill>
                  <a:schemeClr val="tx1"/>
                </a:solidFill>
                <a:latin typeface="Cambria"/>
                <a:ea typeface="+mn-ea"/>
                <a:cs typeface="Cambria"/>
              </a:rPr>
              <a:t>CA</a:t>
            </a:r>
            <a:r>
              <a:rPr sz="4000" b="1" spc="-25" dirty="0">
                <a:solidFill>
                  <a:schemeClr val="tx1"/>
                </a:solidFill>
                <a:latin typeface="Cambria"/>
                <a:ea typeface="+mn-ea"/>
                <a:cs typeface="Cambria"/>
              </a:rPr>
              <a:t>P</a:t>
            </a:r>
            <a:r>
              <a:rPr sz="4000" b="1" dirty="0">
                <a:solidFill>
                  <a:schemeClr val="tx1"/>
                </a:solidFill>
                <a:latin typeface="Cambria"/>
                <a:ea typeface="+mn-ea"/>
                <a:cs typeface="Cambria"/>
              </a:rPr>
              <a:t> </a:t>
            </a:r>
            <a:r>
              <a:rPr sz="4000" b="1" spc="-85" dirty="0">
                <a:solidFill>
                  <a:schemeClr val="tx1"/>
                </a:solidFill>
                <a:latin typeface="Cambria"/>
                <a:ea typeface="+mn-ea"/>
                <a:cs typeface="Cambria"/>
              </a:rPr>
              <a:t>A</a:t>
            </a:r>
            <a:r>
              <a:rPr sz="4000" b="1" spc="-30" dirty="0">
                <a:solidFill>
                  <a:schemeClr val="tx1"/>
                </a:solidFill>
                <a:latin typeface="Cambria"/>
                <a:ea typeface="+mn-ea"/>
                <a:cs typeface="Cambria"/>
              </a:rPr>
              <a:t>ddendu</a:t>
            </a:r>
            <a:r>
              <a:rPr sz="4000" b="1" spc="-40" dirty="0">
                <a:solidFill>
                  <a:schemeClr val="tx1"/>
                </a:solidFill>
                <a:latin typeface="Cambria"/>
                <a:ea typeface="+mn-ea"/>
                <a:cs typeface="Cambria"/>
              </a:rPr>
              <a:t>m</a:t>
            </a:r>
            <a:r>
              <a:rPr sz="4000" b="1" spc="5" dirty="0">
                <a:solidFill>
                  <a:schemeClr val="tx1"/>
                </a:solidFill>
                <a:latin typeface="Cambria"/>
                <a:ea typeface="+mn-ea"/>
                <a:cs typeface="Cambria"/>
              </a:rPr>
              <a:t> </a:t>
            </a:r>
            <a:r>
              <a:rPr sz="4000" b="1" spc="-30" dirty="0">
                <a:solidFill>
                  <a:schemeClr val="tx1"/>
                </a:solidFill>
                <a:latin typeface="Cambria"/>
                <a:ea typeface="+mn-ea"/>
                <a:cs typeface="Cambria"/>
              </a:rPr>
              <a:t>D</a:t>
            </a:r>
            <a:r>
              <a:rPr sz="4000" b="1" spc="-95" dirty="0">
                <a:solidFill>
                  <a:schemeClr val="tx1"/>
                </a:solidFill>
                <a:latin typeface="Cambria"/>
                <a:ea typeface="+mn-ea"/>
                <a:cs typeface="Cambria"/>
              </a:rPr>
              <a:t>e</a:t>
            </a:r>
            <a:r>
              <a:rPr sz="4000" b="1" spc="-135" dirty="0">
                <a:solidFill>
                  <a:schemeClr val="tx1"/>
                </a:solidFill>
                <a:latin typeface="Cambria"/>
                <a:ea typeface="+mn-ea"/>
                <a:cs typeface="Cambria"/>
              </a:rPr>
              <a:t>v</a:t>
            </a:r>
            <a:r>
              <a:rPr sz="4000" b="1" spc="-25" dirty="0">
                <a:solidFill>
                  <a:schemeClr val="tx1"/>
                </a:solidFill>
                <a:latin typeface="Cambria"/>
                <a:ea typeface="+mn-ea"/>
                <a:cs typeface="Cambria"/>
              </a:rPr>
              <a:t>elopment</a:t>
            </a:r>
            <a:r>
              <a:rPr lang="en-US" sz="4000" b="1" spc="-25" dirty="0">
                <a:solidFill>
                  <a:schemeClr val="tx1"/>
                </a:solidFill>
                <a:latin typeface="Cambria"/>
                <a:ea typeface="+mn-ea"/>
                <a:cs typeface="Cambria"/>
              </a:rPr>
              <a:t> </a:t>
            </a:r>
            <a:r>
              <a:rPr sz="4000" b="1" spc="-25" dirty="0">
                <a:solidFill>
                  <a:schemeClr val="tx1"/>
                </a:solidFill>
                <a:latin typeface="Cambria"/>
                <a:ea typeface="+mn-ea"/>
                <a:cs typeface="Cambria"/>
              </a:rPr>
              <a:t>P</a:t>
            </a:r>
            <a:r>
              <a:rPr sz="4000" b="1" spc="-85" dirty="0">
                <a:solidFill>
                  <a:schemeClr val="tx1"/>
                </a:solidFill>
                <a:latin typeface="Cambria"/>
                <a:ea typeface="+mn-ea"/>
                <a:cs typeface="Cambria"/>
              </a:rPr>
              <a:t>r</a:t>
            </a:r>
            <a:r>
              <a:rPr sz="4000" b="1" spc="-30" dirty="0">
                <a:solidFill>
                  <a:schemeClr val="tx1"/>
                </a:solidFill>
                <a:latin typeface="Cambria"/>
                <a:ea typeface="+mn-ea"/>
                <a:cs typeface="Cambria"/>
              </a:rPr>
              <a:t>o</a:t>
            </a:r>
            <a:r>
              <a:rPr sz="4000" b="1" spc="-40" dirty="0">
                <a:solidFill>
                  <a:schemeClr val="tx1"/>
                </a:solidFill>
                <a:latin typeface="Cambria"/>
                <a:ea typeface="+mn-ea"/>
                <a:cs typeface="Cambria"/>
              </a:rPr>
              <a:t>c</a:t>
            </a:r>
            <a:r>
              <a:rPr sz="4000" b="1" spc="-20" dirty="0">
                <a:solidFill>
                  <a:schemeClr val="tx1"/>
                </a:solidFill>
                <a:latin typeface="Cambria"/>
                <a:ea typeface="+mn-ea"/>
                <a:cs typeface="Cambria"/>
              </a:rPr>
              <a:t>ess</a:t>
            </a:r>
            <a:endParaRPr sz="4000" dirty="0">
              <a:solidFill>
                <a:schemeClr val="tx1"/>
              </a:solidFill>
              <a:latin typeface="Cambria"/>
              <a:ea typeface="+mn-ea"/>
              <a:cs typeface="Cambria"/>
            </a:endParaRPr>
          </a:p>
        </p:txBody>
      </p:sp>
      <p:sp>
        <p:nvSpPr>
          <p:cNvPr id="7" name="object 7"/>
          <p:cNvSpPr>
            <a:spLocks noGrp="1"/>
          </p:cNvSpPr>
          <p:nvPr>
            <p:ph type="sldNum" sz="quarter" idx="12"/>
          </p:nvPr>
        </p:nvSpPr>
        <p:spPr>
          <a:xfrm>
            <a:off x="8340725" y="6480175"/>
            <a:ext cx="125413" cy="277813"/>
          </a:xfrm>
        </p:spPr>
        <p:txBody>
          <a:bodyPr lIns="0" tIns="0" rIns="0" bIns="0">
            <a:spAutoFit/>
          </a:bodyPr>
          <a:lstStyle>
            <a:lvl1pPr marL="8255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2F2D037E-501E-CD41-BB15-BAA8E7A16DA2}" type="slidenum">
              <a:rPr lang="en-US" sz="1400">
                <a:solidFill>
                  <a:schemeClr val="tx1"/>
                </a:solidFill>
              </a:rPr>
              <a:pPr/>
              <a:t>49</a:t>
            </a:fld>
            <a:endParaRPr lang="en-US" sz="1400">
              <a:solidFill>
                <a:schemeClr val="tx1"/>
              </a:solidFill>
            </a:endParaRPr>
          </a:p>
        </p:txBody>
      </p:sp>
      <p:sp>
        <p:nvSpPr>
          <p:cNvPr id="53252" name="object 6"/>
          <p:cNvSpPr txBox="1">
            <a:spLocks noChangeArrowheads="1"/>
          </p:cNvSpPr>
          <p:nvPr/>
        </p:nvSpPr>
        <p:spPr bwMode="auto">
          <a:xfrm>
            <a:off x="1905000" y="1600200"/>
            <a:ext cx="7162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4150" indent="-171450">
              <a:tabLst>
                <a:tab pos="184150" algn="l"/>
              </a:tabLst>
              <a:defRPr sz="3200">
                <a:solidFill>
                  <a:schemeClr val="tx1"/>
                </a:solidFill>
                <a:latin typeface="Arial" charset="0"/>
                <a:ea typeface="ＭＳ Ｐゴシック" charset="0"/>
              </a:defRPr>
            </a:lvl1pPr>
            <a:lvl2pPr>
              <a:tabLst>
                <a:tab pos="184150" algn="l"/>
              </a:tabLst>
              <a:defRPr sz="2800">
                <a:solidFill>
                  <a:schemeClr val="tx1"/>
                </a:solidFill>
                <a:latin typeface="Arial" charset="0"/>
                <a:ea typeface="ＭＳ Ｐゴシック" charset="0"/>
              </a:defRPr>
            </a:lvl2pPr>
            <a:lvl3pPr>
              <a:tabLst>
                <a:tab pos="184150" algn="l"/>
              </a:tabLst>
              <a:defRPr sz="2400">
                <a:solidFill>
                  <a:schemeClr val="tx1"/>
                </a:solidFill>
                <a:latin typeface="Arial" charset="0"/>
                <a:ea typeface="ＭＳ Ｐゴシック" charset="0"/>
              </a:defRPr>
            </a:lvl3pPr>
            <a:lvl4pPr>
              <a:tabLst>
                <a:tab pos="184150" algn="l"/>
              </a:tabLst>
              <a:defRPr sz="2000">
                <a:solidFill>
                  <a:schemeClr val="tx1"/>
                </a:solidFill>
                <a:latin typeface="Arial" charset="0"/>
                <a:ea typeface="ＭＳ Ｐゴシック" charset="0"/>
              </a:defRPr>
            </a:lvl4pPr>
            <a:lvl5pPr>
              <a:tabLst>
                <a:tab pos="18415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9pPr>
          </a:lstStyle>
          <a:p>
            <a:pPr>
              <a:buClr>
                <a:srgbClr val="070C51"/>
              </a:buClr>
              <a:buFontTx/>
              <a:buChar char="•"/>
            </a:pPr>
            <a:r>
              <a:rPr lang="en-US" sz="2800">
                <a:solidFill>
                  <a:srgbClr val="070C51"/>
                </a:solidFill>
                <a:cs typeface="Calibri" charset="0"/>
              </a:rPr>
              <a:t>Convened group of district and county office personnel</a:t>
            </a:r>
            <a:endParaRPr lang="en-US" sz="2800">
              <a:solidFill>
                <a:srgbClr val="000000"/>
              </a:solidFill>
              <a:cs typeface="Calibri" charset="0"/>
            </a:endParaRPr>
          </a:p>
          <a:p>
            <a:pPr>
              <a:buClr>
                <a:srgbClr val="070C51"/>
              </a:buClr>
              <a:buFontTx/>
              <a:buChar char="•"/>
            </a:pPr>
            <a:r>
              <a:rPr lang="en-US" sz="2800">
                <a:solidFill>
                  <a:srgbClr val="070C51"/>
                </a:solidFill>
                <a:cs typeface="Calibri" charset="0"/>
              </a:rPr>
              <a:t>Matched LCFF State Priorities to ESSA local planning requirements</a:t>
            </a:r>
            <a:endParaRPr lang="en-US" sz="2800">
              <a:solidFill>
                <a:srgbClr val="000000"/>
              </a:solidFill>
              <a:cs typeface="Calibri" charset="0"/>
            </a:endParaRPr>
          </a:p>
          <a:p>
            <a:pPr>
              <a:buClr>
                <a:srgbClr val="070C51"/>
              </a:buClr>
              <a:buFontTx/>
              <a:buChar char="•"/>
            </a:pPr>
            <a:r>
              <a:rPr lang="en-US" sz="2800">
                <a:solidFill>
                  <a:srgbClr val="070C51"/>
                </a:solidFill>
                <a:cs typeface="Calibri" charset="0"/>
              </a:rPr>
              <a:t>Found that high-quality LCAPs already address many ESSA provisions</a:t>
            </a:r>
            <a:endParaRPr lang="en-US" sz="2800">
              <a:solidFill>
                <a:srgbClr val="000000"/>
              </a:solidFill>
              <a:cs typeface="Calibri" charset="0"/>
            </a:endParaRPr>
          </a:p>
          <a:p>
            <a:pPr>
              <a:buClr>
                <a:srgbClr val="070C51"/>
              </a:buClr>
              <a:buFontTx/>
              <a:buChar char="•"/>
            </a:pPr>
            <a:r>
              <a:rPr lang="en-US" sz="2800">
                <a:solidFill>
                  <a:srgbClr val="070C51"/>
                </a:solidFill>
                <a:cs typeface="Calibri" charset="0"/>
              </a:rPr>
              <a:t>Determined that LEAs should be able to refer to a section of their LCAP to meet ESSA requirements</a:t>
            </a:r>
            <a:endParaRPr lang="en-US" sz="2800">
              <a:solidFill>
                <a:srgbClr val="000000"/>
              </a:solidFill>
              <a:cs typeface="Calibri" charset="0"/>
            </a:endParaRPr>
          </a:p>
          <a:p>
            <a:pPr>
              <a:buClr>
                <a:srgbClr val="070C51"/>
              </a:buClr>
              <a:buFontTx/>
              <a:buChar char="•"/>
            </a:pPr>
            <a:r>
              <a:rPr lang="en-US" sz="2800">
                <a:solidFill>
                  <a:srgbClr val="070C51"/>
                </a:solidFill>
                <a:cs typeface="Calibri" charset="0"/>
              </a:rPr>
              <a:t>Discussions and feedback led to the development of the LCAP Addendum</a:t>
            </a:r>
            <a:endParaRPr lang="en-US" sz="2800">
              <a:solidFill>
                <a:srgbClr val="000000"/>
              </a:solidFill>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6400" y="304800"/>
            <a:ext cx="8040688" cy="492125"/>
          </a:xfrm>
        </p:spPr>
        <p:txBody>
          <a:bodyPr/>
          <a:lstStyle/>
          <a:p>
            <a:r>
              <a:rPr lang="en-US" b="1">
                <a:latin typeface="Arial" charset="0"/>
              </a:rPr>
              <a:t>Supplement not Supplant</a:t>
            </a:r>
          </a:p>
        </p:txBody>
      </p:sp>
      <p:sp>
        <p:nvSpPr>
          <p:cNvPr id="3" name="Text Placeholder 2"/>
          <p:cNvSpPr>
            <a:spLocks noGrp="1"/>
          </p:cNvSpPr>
          <p:nvPr>
            <p:ph type="body" idx="1"/>
          </p:nvPr>
        </p:nvSpPr>
        <p:spPr>
          <a:xfrm>
            <a:off x="1676400" y="1255713"/>
            <a:ext cx="7250113" cy="5602287"/>
          </a:xfrm>
        </p:spPr>
        <p:txBody>
          <a:bodyPr/>
          <a:lstStyle/>
          <a:p>
            <a:pPr>
              <a:defRPr/>
            </a:pPr>
            <a:r>
              <a:rPr lang="en-US" sz="2400" dirty="0" smtClean="0">
                <a:ea typeface="+mn-ea"/>
              </a:rPr>
              <a:t>Title III includes a provision prohibiting supplanting of other Federal, State, and local funds. (Section 3115)</a:t>
            </a:r>
          </a:p>
          <a:p>
            <a:pPr>
              <a:defRPr/>
            </a:pPr>
            <a:endParaRPr lang="en-US" sz="2400" dirty="0">
              <a:ea typeface="+mn-ea"/>
            </a:endParaRPr>
          </a:p>
          <a:p>
            <a:pPr>
              <a:defRPr/>
            </a:pPr>
            <a:r>
              <a:rPr lang="en-US" sz="2400" dirty="0" smtClean="0">
                <a:ea typeface="+mn-ea"/>
              </a:rPr>
              <a:t>In general, it is presumed that supplanting has occurred: </a:t>
            </a:r>
          </a:p>
          <a:p>
            <a:pPr marL="514350" indent="-514350">
              <a:buFontTx/>
              <a:buAutoNum type="arabicPeriod"/>
              <a:defRPr/>
            </a:pPr>
            <a:r>
              <a:rPr lang="en-US" sz="2400" dirty="0" smtClean="0">
                <a:ea typeface="+mn-ea"/>
              </a:rPr>
              <a:t>If the LEA uses Federal funds to provide services that the LEA was required to make available under other laws; or</a:t>
            </a:r>
          </a:p>
          <a:p>
            <a:pPr marL="514350" indent="-514350">
              <a:buFontTx/>
              <a:buAutoNum type="arabicPeriod"/>
              <a:defRPr/>
            </a:pPr>
            <a:r>
              <a:rPr lang="en-US" sz="2400" dirty="0" smtClean="0">
                <a:ea typeface="+mn-ea"/>
              </a:rPr>
              <a:t>The LEA uses federal funds to provide services that the LEA provided with other funds in the prior year. </a:t>
            </a:r>
          </a:p>
          <a:p>
            <a:pPr>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7950" y="533400"/>
            <a:ext cx="8631238" cy="1230313"/>
          </a:xfrm>
        </p:spPr>
        <p:txBody>
          <a:bodyPr lIns="0" tIns="0" rIns="0" bIns="0" rtlCol="0">
            <a:spAutoFit/>
          </a:bodyPr>
          <a:lstStyle/>
          <a:p>
            <a:pPr marL="2971800">
              <a:lnSpc>
                <a:spcPts val="4760"/>
              </a:lnSpc>
              <a:defRPr/>
            </a:pPr>
            <a:r>
              <a:rPr b="1" spc="-95" dirty="0">
                <a:ea typeface="+mj-ea"/>
              </a:rPr>
              <a:t>L</a:t>
            </a:r>
            <a:r>
              <a:rPr b="1" spc="-30" dirty="0">
                <a:ea typeface="+mj-ea"/>
              </a:rPr>
              <a:t>CA</a:t>
            </a:r>
            <a:r>
              <a:rPr b="1" spc="-25" dirty="0">
                <a:ea typeface="+mj-ea"/>
              </a:rPr>
              <a:t>P</a:t>
            </a:r>
            <a:r>
              <a:rPr b="1" dirty="0">
                <a:ea typeface="+mj-ea"/>
              </a:rPr>
              <a:t> </a:t>
            </a:r>
            <a:r>
              <a:rPr b="1" spc="-85" dirty="0">
                <a:ea typeface="+mj-ea"/>
              </a:rPr>
              <a:t>A</a:t>
            </a:r>
            <a:r>
              <a:rPr b="1" spc="-30" dirty="0">
                <a:ea typeface="+mj-ea"/>
              </a:rPr>
              <a:t>ddendu</a:t>
            </a:r>
            <a:r>
              <a:rPr b="1" spc="-40" dirty="0">
                <a:ea typeface="+mj-ea"/>
              </a:rPr>
              <a:t>m</a:t>
            </a:r>
            <a:r>
              <a:rPr b="1" spc="5" dirty="0">
                <a:ea typeface="+mj-ea"/>
              </a:rPr>
              <a:t> </a:t>
            </a:r>
            <a:r>
              <a:rPr b="1" spc="-25" dirty="0">
                <a:ea typeface="+mj-ea"/>
              </a:rPr>
              <a:t>P</a:t>
            </a:r>
            <a:r>
              <a:rPr b="1" spc="-85" dirty="0">
                <a:ea typeface="+mj-ea"/>
              </a:rPr>
              <a:t>r</a:t>
            </a:r>
            <a:r>
              <a:rPr b="1" spc="-5" dirty="0">
                <a:ea typeface="+mj-ea"/>
              </a:rPr>
              <a:t>o</a:t>
            </a:r>
            <a:r>
              <a:rPr b="1" spc="-55" dirty="0">
                <a:ea typeface="+mj-ea"/>
              </a:rPr>
              <a:t>t</a:t>
            </a:r>
            <a:r>
              <a:rPr b="1" spc="-30" dirty="0">
                <a:ea typeface="+mj-ea"/>
              </a:rPr>
              <a:t>otype</a:t>
            </a:r>
          </a:p>
        </p:txBody>
      </p:sp>
      <p:sp>
        <p:nvSpPr>
          <p:cNvPr id="6" name="object 6"/>
          <p:cNvSpPr>
            <a:spLocks noGrp="1"/>
          </p:cNvSpPr>
          <p:nvPr>
            <p:ph type="sldNum" sz="quarter" idx="12"/>
          </p:nvPr>
        </p:nvSpPr>
        <p:spPr>
          <a:xfrm>
            <a:off x="8340725" y="6480175"/>
            <a:ext cx="125413" cy="277813"/>
          </a:xfrm>
        </p:spPr>
        <p:txBody>
          <a:bodyPr lIns="0" tIns="0" rIns="0" bIns="0">
            <a:spAutoFit/>
          </a:bodyPr>
          <a:lstStyle>
            <a:lvl1pPr marL="8255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E4C3685C-7A86-DA4D-ADD8-E36873723CF8}" type="slidenum">
              <a:rPr lang="en-US" sz="1400">
                <a:solidFill>
                  <a:schemeClr val="tx1"/>
                </a:solidFill>
              </a:rPr>
              <a:pPr/>
              <a:t>50</a:t>
            </a:fld>
            <a:endParaRPr lang="en-US" sz="1400">
              <a:solidFill>
                <a:schemeClr val="tx1"/>
              </a:solidFill>
            </a:endParaRPr>
          </a:p>
        </p:txBody>
      </p:sp>
      <p:sp>
        <p:nvSpPr>
          <p:cNvPr id="54276" name="object 5"/>
          <p:cNvSpPr txBox="1">
            <a:spLocks noChangeArrowheads="1"/>
          </p:cNvSpPr>
          <p:nvPr/>
        </p:nvSpPr>
        <p:spPr bwMode="auto">
          <a:xfrm>
            <a:off x="2200275" y="2514600"/>
            <a:ext cx="6323013"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4150" indent="-171450">
              <a:tabLst>
                <a:tab pos="184150" algn="l"/>
              </a:tabLst>
              <a:defRPr sz="3200">
                <a:solidFill>
                  <a:schemeClr val="tx1"/>
                </a:solidFill>
                <a:latin typeface="Arial" charset="0"/>
                <a:ea typeface="ＭＳ Ｐゴシック" charset="0"/>
              </a:defRPr>
            </a:lvl1pPr>
            <a:lvl2pPr>
              <a:tabLst>
                <a:tab pos="184150" algn="l"/>
              </a:tabLst>
              <a:defRPr sz="2800">
                <a:solidFill>
                  <a:schemeClr val="tx1"/>
                </a:solidFill>
                <a:latin typeface="Arial" charset="0"/>
                <a:ea typeface="ＭＳ Ｐゴシック" charset="0"/>
              </a:defRPr>
            </a:lvl2pPr>
            <a:lvl3pPr>
              <a:tabLst>
                <a:tab pos="184150" algn="l"/>
              </a:tabLst>
              <a:defRPr sz="2400">
                <a:solidFill>
                  <a:schemeClr val="tx1"/>
                </a:solidFill>
                <a:latin typeface="Arial" charset="0"/>
                <a:ea typeface="ＭＳ Ｐゴシック" charset="0"/>
              </a:defRPr>
            </a:lvl3pPr>
            <a:lvl4pPr>
              <a:tabLst>
                <a:tab pos="184150" algn="l"/>
              </a:tabLst>
              <a:defRPr sz="2000">
                <a:solidFill>
                  <a:schemeClr val="tx1"/>
                </a:solidFill>
                <a:latin typeface="Arial" charset="0"/>
                <a:ea typeface="ＭＳ Ｐゴシック" charset="0"/>
              </a:defRPr>
            </a:lvl4pPr>
            <a:lvl5pPr>
              <a:tabLst>
                <a:tab pos="18415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9pPr>
          </a:lstStyle>
          <a:p>
            <a:pPr>
              <a:lnSpc>
                <a:spcPts val="3025"/>
              </a:lnSpc>
              <a:buClr>
                <a:srgbClr val="070C51"/>
              </a:buClr>
              <a:buFontTx/>
              <a:buChar char="•"/>
            </a:pPr>
            <a:r>
              <a:rPr lang="en-US" sz="2800">
                <a:solidFill>
                  <a:srgbClr val="070C51"/>
                </a:solidFill>
                <a:cs typeface="Calibri" charset="0"/>
              </a:rPr>
              <a:t>Supplements LCAP, just as ESSA funds supplement state resources</a:t>
            </a:r>
            <a:endParaRPr lang="en-US" sz="2800">
              <a:solidFill>
                <a:srgbClr val="000000"/>
              </a:solidFill>
              <a:cs typeface="Calibri" charset="0"/>
            </a:endParaRPr>
          </a:p>
          <a:p>
            <a:pPr>
              <a:spcBef>
                <a:spcPts val="425"/>
              </a:spcBef>
              <a:buClr>
                <a:srgbClr val="070C51"/>
              </a:buClr>
              <a:buFontTx/>
              <a:buChar char="•"/>
            </a:pPr>
            <a:r>
              <a:rPr lang="en-US" sz="2800">
                <a:solidFill>
                  <a:srgbClr val="070C51"/>
                </a:solidFill>
                <a:cs typeface="Calibri" charset="0"/>
              </a:rPr>
              <a:t>Includes all ESSA local planning provisions</a:t>
            </a:r>
            <a:endParaRPr lang="en-US" sz="2800">
              <a:solidFill>
                <a:srgbClr val="000000"/>
              </a:solidFill>
              <a:cs typeface="Calibri" charset="0"/>
            </a:endParaRPr>
          </a:p>
          <a:p>
            <a:pPr>
              <a:lnSpc>
                <a:spcPts val="3025"/>
              </a:lnSpc>
              <a:spcBef>
                <a:spcPts val="850"/>
              </a:spcBef>
              <a:buClr>
                <a:srgbClr val="070C51"/>
              </a:buClr>
              <a:buFontTx/>
              <a:buChar char="•"/>
            </a:pPr>
            <a:r>
              <a:rPr lang="en-US" sz="2800">
                <a:solidFill>
                  <a:srgbClr val="070C51"/>
                </a:solidFill>
                <a:cs typeface="Calibri" charset="0"/>
              </a:rPr>
              <a:t>Includes possible alignment of ESSA provisions with State Priorities</a:t>
            </a:r>
            <a:endParaRPr lang="en-US" sz="2800">
              <a:solidFill>
                <a:srgbClr val="000000"/>
              </a:solidFill>
              <a:cs typeface="Calibri" charset="0"/>
            </a:endParaRPr>
          </a:p>
          <a:p>
            <a:pPr>
              <a:spcBef>
                <a:spcPts val="413"/>
              </a:spcBef>
              <a:buClr>
                <a:srgbClr val="070C51"/>
              </a:buClr>
              <a:buFontTx/>
              <a:buChar char="•"/>
            </a:pPr>
            <a:r>
              <a:rPr lang="en-US" sz="2800">
                <a:solidFill>
                  <a:srgbClr val="070C51"/>
                </a:solidFill>
                <a:cs typeface="Calibri" charset="0"/>
              </a:rPr>
              <a:t>Three options to address ESSA provisions</a:t>
            </a:r>
            <a:endParaRPr lang="en-US" sz="2800">
              <a:solidFill>
                <a:srgbClr val="000000"/>
              </a:solidFill>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63775" y="228600"/>
            <a:ext cx="6248400" cy="1166813"/>
          </a:xfrm>
          <a:prstGeom prst="rect">
            <a:avLst/>
          </a:prstGeom>
        </p:spPr>
        <p:txBody>
          <a:bodyPr lIns="0" tIns="0" rIns="0" bIns="0">
            <a:spAutoFit/>
          </a:bodyPr>
          <a:lstStyle/>
          <a:p>
            <a:pPr algn="ctr">
              <a:lnSpc>
                <a:spcPts val="4560"/>
              </a:lnSpc>
              <a:defRPr/>
            </a:pPr>
            <a:r>
              <a:rPr sz="4000" b="1" spc="-95" dirty="0">
                <a:solidFill>
                  <a:schemeClr val="tx1"/>
                </a:solidFill>
                <a:latin typeface="Cambria"/>
                <a:ea typeface="+mn-ea"/>
                <a:cs typeface="Cambria"/>
              </a:rPr>
              <a:t>L</a:t>
            </a:r>
            <a:r>
              <a:rPr sz="4000" b="1" spc="-30" dirty="0">
                <a:solidFill>
                  <a:schemeClr val="tx1"/>
                </a:solidFill>
                <a:latin typeface="Cambria"/>
                <a:ea typeface="+mn-ea"/>
                <a:cs typeface="Cambria"/>
              </a:rPr>
              <a:t>CA</a:t>
            </a:r>
            <a:r>
              <a:rPr sz="4000" b="1" spc="-25" dirty="0">
                <a:solidFill>
                  <a:schemeClr val="tx1"/>
                </a:solidFill>
                <a:latin typeface="Cambria"/>
                <a:ea typeface="+mn-ea"/>
                <a:cs typeface="Cambria"/>
              </a:rPr>
              <a:t>P</a:t>
            </a:r>
            <a:r>
              <a:rPr sz="4000" b="1" dirty="0">
                <a:solidFill>
                  <a:schemeClr val="tx1"/>
                </a:solidFill>
                <a:latin typeface="Cambria"/>
                <a:ea typeface="+mn-ea"/>
                <a:cs typeface="Cambria"/>
              </a:rPr>
              <a:t> </a:t>
            </a:r>
            <a:r>
              <a:rPr sz="4000" b="1" spc="-80" dirty="0">
                <a:solidFill>
                  <a:schemeClr val="tx1"/>
                </a:solidFill>
                <a:latin typeface="Cambria"/>
                <a:ea typeface="+mn-ea"/>
                <a:cs typeface="Cambria"/>
              </a:rPr>
              <a:t>A</a:t>
            </a:r>
            <a:r>
              <a:rPr sz="4000" b="1" spc="-35" dirty="0">
                <a:solidFill>
                  <a:schemeClr val="tx1"/>
                </a:solidFill>
                <a:latin typeface="Cambria"/>
                <a:ea typeface="+mn-ea"/>
                <a:cs typeface="Cambria"/>
              </a:rPr>
              <a:t>ddendum</a:t>
            </a:r>
            <a:r>
              <a:rPr sz="4000" b="1" spc="-15" dirty="0">
                <a:solidFill>
                  <a:schemeClr val="tx1"/>
                </a:solidFill>
                <a:latin typeface="Cambria"/>
                <a:ea typeface="+mn-ea"/>
                <a:cs typeface="Cambria"/>
              </a:rPr>
              <a:t>:</a:t>
            </a:r>
            <a:r>
              <a:rPr sz="4000" b="1" spc="20" dirty="0">
                <a:solidFill>
                  <a:schemeClr val="tx1"/>
                </a:solidFill>
                <a:latin typeface="Cambria"/>
                <a:ea typeface="+mn-ea"/>
                <a:cs typeface="Cambria"/>
              </a:rPr>
              <a:t> </a:t>
            </a:r>
            <a:r>
              <a:rPr sz="4000" b="1" spc="-10" dirty="0">
                <a:solidFill>
                  <a:schemeClr val="tx1"/>
                </a:solidFill>
                <a:latin typeface="Cambria"/>
                <a:ea typeface="+mn-ea"/>
                <a:cs typeface="Cambria"/>
              </a:rPr>
              <a:t>S</a:t>
            </a:r>
            <a:r>
              <a:rPr sz="4000" b="1" spc="-30" dirty="0">
                <a:solidFill>
                  <a:schemeClr val="tx1"/>
                </a:solidFill>
                <a:latin typeface="Cambria"/>
                <a:ea typeface="+mn-ea"/>
                <a:cs typeface="Cambria"/>
              </a:rPr>
              <a:t>ample</a:t>
            </a:r>
            <a:endParaRPr sz="4000" dirty="0">
              <a:solidFill>
                <a:schemeClr val="tx1"/>
              </a:solidFill>
              <a:latin typeface="Cambria"/>
              <a:ea typeface="+mn-ea"/>
              <a:cs typeface="Cambria"/>
            </a:endParaRPr>
          </a:p>
          <a:p>
            <a:pPr algn="ctr">
              <a:lnSpc>
                <a:spcPts val="4520"/>
              </a:lnSpc>
              <a:defRPr/>
            </a:pPr>
            <a:r>
              <a:rPr sz="4000" b="1" spc="-210" dirty="0">
                <a:solidFill>
                  <a:schemeClr val="tx1"/>
                </a:solidFill>
                <a:latin typeface="Cambria"/>
                <a:ea typeface="+mn-ea"/>
                <a:cs typeface="Cambria"/>
              </a:rPr>
              <a:t>F</a:t>
            </a:r>
            <a:r>
              <a:rPr sz="4000" b="1" spc="-30" dirty="0">
                <a:solidFill>
                  <a:schemeClr val="tx1"/>
                </a:solidFill>
                <a:latin typeface="Cambria"/>
                <a:ea typeface="+mn-ea"/>
                <a:cs typeface="Cambria"/>
              </a:rPr>
              <a:t>o</a:t>
            </a:r>
            <a:r>
              <a:rPr sz="4000" b="1" spc="-15" dirty="0">
                <a:solidFill>
                  <a:schemeClr val="tx1"/>
                </a:solidFill>
                <a:latin typeface="Cambria"/>
                <a:ea typeface="+mn-ea"/>
                <a:cs typeface="Cambria"/>
              </a:rPr>
              <a:t>r</a:t>
            </a:r>
            <a:r>
              <a:rPr sz="4000" b="1" spc="-30" dirty="0">
                <a:solidFill>
                  <a:schemeClr val="tx1"/>
                </a:solidFill>
                <a:latin typeface="Cambria"/>
                <a:ea typeface="+mn-ea"/>
                <a:cs typeface="Cambria"/>
              </a:rPr>
              <a:t>mat</a:t>
            </a:r>
            <a:r>
              <a:rPr sz="4000" b="1" spc="-75" dirty="0">
                <a:solidFill>
                  <a:schemeClr val="tx1"/>
                </a:solidFill>
                <a:latin typeface="Cambria"/>
                <a:ea typeface="+mn-ea"/>
                <a:cs typeface="Cambria"/>
              </a:rPr>
              <a:t>t</a:t>
            </a:r>
            <a:r>
              <a:rPr sz="4000" b="1" spc="-25" dirty="0">
                <a:solidFill>
                  <a:schemeClr val="tx1"/>
                </a:solidFill>
                <a:latin typeface="Cambria"/>
                <a:ea typeface="+mn-ea"/>
                <a:cs typeface="Cambria"/>
              </a:rPr>
              <a:t>ed</a:t>
            </a:r>
            <a:r>
              <a:rPr sz="4000" b="1" spc="-5" dirty="0">
                <a:solidFill>
                  <a:schemeClr val="tx1"/>
                </a:solidFill>
                <a:latin typeface="Cambria"/>
                <a:ea typeface="+mn-ea"/>
                <a:cs typeface="Cambria"/>
              </a:rPr>
              <a:t> </a:t>
            </a:r>
            <a:r>
              <a:rPr sz="4000" b="1" spc="-25" dirty="0">
                <a:solidFill>
                  <a:schemeClr val="tx1"/>
                </a:solidFill>
                <a:latin typeface="Cambria"/>
                <a:ea typeface="+mn-ea"/>
                <a:cs typeface="Cambria"/>
              </a:rPr>
              <a:t>Document</a:t>
            </a:r>
            <a:endParaRPr sz="4000" dirty="0">
              <a:solidFill>
                <a:schemeClr val="tx1"/>
              </a:solidFill>
              <a:latin typeface="Cambria"/>
              <a:ea typeface="+mn-ea"/>
              <a:cs typeface="Cambria"/>
            </a:endParaRPr>
          </a:p>
        </p:txBody>
      </p:sp>
      <p:sp>
        <p:nvSpPr>
          <p:cNvPr id="7" name="object 7"/>
          <p:cNvSpPr>
            <a:spLocks noGrp="1"/>
          </p:cNvSpPr>
          <p:nvPr>
            <p:ph type="sldNum" sz="quarter" idx="12"/>
          </p:nvPr>
        </p:nvSpPr>
        <p:spPr>
          <a:xfrm>
            <a:off x="8340725" y="6480175"/>
            <a:ext cx="125413" cy="277813"/>
          </a:xfrm>
        </p:spPr>
        <p:txBody>
          <a:bodyPr lIns="0" tIns="0" rIns="0" bIns="0">
            <a:spAutoFit/>
          </a:bodyPr>
          <a:lstStyle>
            <a:lvl1pPr marL="2540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26F7C8B2-5886-9A49-8144-B4E0712BFC43}" type="slidenum">
              <a:rPr lang="en-US" sz="1400">
                <a:solidFill>
                  <a:schemeClr val="tx1"/>
                </a:solidFill>
              </a:rPr>
              <a:pPr/>
              <a:t>51</a:t>
            </a:fld>
            <a:endParaRPr lang="en-US" sz="1400">
              <a:solidFill>
                <a:schemeClr val="tx1"/>
              </a:solidFill>
            </a:endParaRPr>
          </a:p>
        </p:txBody>
      </p:sp>
      <p:sp>
        <p:nvSpPr>
          <p:cNvPr id="55300" name="object 6"/>
          <p:cNvSpPr txBox="1">
            <a:spLocks noChangeArrowheads="1"/>
          </p:cNvSpPr>
          <p:nvPr/>
        </p:nvSpPr>
        <p:spPr bwMode="auto">
          <a:xfrm>
            <a:off x="1958975" y="1752600"/>
            <a:ext cx="68580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4150" indent="-171450">
              <a:tabLst>
                <a:tab pos="184150" algn="l"/>
              </a:tabLst>
              <a:defRPr sz="3200">
                <a:solidFill>
                  <a:schemeClr val="tx1"/>
                </a:solidFill>
                <a:latin typeface="Arial" charset="0"/>
                <a:ea typeface="ＭＳ Ｐゴシック" charset="0"/>
              </a:defRPr>
            </a:lvl1pPr>
            <a:lvl2pPr marL="527050" indent="-171450">
              <a:tabLst>
                <a:tab pos="184150" algn="l"/>
              </a:tabLst>
              <a:defRPr sz="2800">
                <a:solidFill>
                  <a:schemeClr val="tx1"/>
                </a:solidFill>
                <a:latin typeface="Arial" charset="0"/>
                <a:ea typeface="ＭＳ Ｐゴシック" charset="0"/>
              </a:defRPr>
            </a:lvl2pPr>
            <a:lvl3pPr>
              <a:tabLst>
                <a:tab pos="184150" algn="l"/>
              </a:tabLst>
              <a:defRPr sz="2400">
                <a:solidFill>
                  <a:schemeClr val="tx1"/>
                </a:solidFill>
                <a:latin typeface="Arial" charset="0"/>
                <a:ea typeface="ＭＳ Ｐゴシック" charset="0"/>
              </a:defRPr>
            </a:lvl3pPr>
            <a:lvl4pPr>
              <a:tabLst>
                <a:tab pos="184150" algn="l"/>
              </a:tabLst>
              <a:defRPr sz="2000">
                <a:solidFill>
                  <a:schemeClr val="tx1"/>
                </a:solidFill>
                <a:latin typeface="Arial" charset="0"/>
                <a:ea typeface="ＭＳ Ｐゴシック" charset="0"/>
              </a:defRPr>
            </a:lvl4pPr>
            <a:lvl5pPr>
              <a:tabLst>
                <a:tab pos="184150"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184150" algn="l"/>
              </a:tabLst>
              <a:defRPr sz="2000">
                <a:solidFill>
                  <a:schemeClr val="tx1"/>
                </a:solidFill>
                <a:latin typeface="Arial" charset="0"/>
                <a:ea typeface="ＭＳ Ｐゴシック" charset="0"/>
              </a:defRPr>
            </a:lvl9pPr>
          </a:lstStyle>
          <a:p>
            <a:pPr>
              <a:buClr>
                <a:srgbClr val="070C51"/>
              </a:buClr>
              <a:buFontTx/>
              <a:buChar char="•"/>
            </a:pPr>
            <a:r>
              <a:rPr lang="en-US" sz="2800">
                <a:solidFill>
                  <a:srgbClr val="070C51"/>
                </a:solidFill>
                <a:cs typeface="Calibri" charset="0"/>
              </a:rPr>
              <a:t>Based on prototype</a:t>
            </a:r>
            <a:endParaRPr lang="en-US" sz="2800">
              <a:solidFill>
                <a:srgbClr val="000000"/>
              </a:solidFill>
              <a:cs typeface="Calibri" charset="0"/>
            </a:endParaRPr>
          </a:p>
          <a:p>
            <a:pPr>
              <a:lnSpc>
                <a:spcPts val="3025"/>
              </a:lnSpc>
              <a:spcBef>
                <a:spcPts val="850"/>
              </a:spcBef>
              <a:buClr>
                <a:srgbClr val="070C51"/>
              </a:buClr>
              <a:buFontTx/>
              <a:buChar char="•"/>
            </a:pPr>
            <a:r>
              <a:rPr lang="en-US" sz="2800">
                <a:solidFill>
                  <a:srgbClr val="070C51"/>
                </a:solidFill>
                <a:cs typeface="Calibri" charset="0"/>
              </a:rPr>
              <a:t>California Comprehensive Center formatting consistent with LCAP template</a:t>
            </a:r>
            <a:endParaRPr lang="en-US" sz="2800">
              <a:solidFill>
                <a:srgbClr val="000000"/>
              </a:solidFill>
              <a:cs typeface="Calibri" charset="0"/>
            </a:endParaRPr>
          </a:p>
          <a:p>
            <a:pPr>
              <a:spcBef>
                <a:spcPts val="425"/>
              </a:spcBef>
              <a:buClr>
                <a:srgbClr val="070C51"/>
              </a:buClr>
              <a:buFontTx/>
              <a:buChar char="•"/>
            </a:pPr>
            <a:r>
              <a:rPr lang="en-US" sz="2800">
                <a:solidFill>
                  <a:srgbClr val="070C51"/>
                </a:solidFill>
                <a:cs typeface="Calibri" charset="0"/>
              </a:rPr>
              <a:t>One page per ESSA provision</a:t>
            </a:r>
            <a:endParaRPr lang="en-US" sz="2800">
              <a:solidFill>
                <a:srgbClr val="000000"/>
              </a:solidFill>
              <a:cs typeface="Calibri" charset="0"/>
            </a:endParaRPr>
          </a:p>
          <a:p>
            <a:pPr>
              <a:lnSpc>
                <a:spcPts val="3025"/>
              </a:lnSpc>
              <a:spcBef>
                <a:spcPts val="838"/>
              </a:spcBef>
              <a:buClr>
                <a:srgbClr val="070C51"/>
              </a:buClr>
              <a:buFontTx/>
              <a:buChar char="•"/>
            </a:pPr>
            <a:r>
              <a:rPr lang="en-US" sz="2800">
                <a:solidFill>
                  <a:srgbClr val="070C51"/>
                </a:solidFill>
                <a:cs typeface="Calibri" charset="0"/>
              </a:rPr>
              <a:t>Only a few provisions included in attachment as a sample</a:t>
            </a:r>
            <a:endParaRPr lang="en-US" sz="2800">
              <a:solidFill>
                <a:srgbClr val="000000"/>
              </a:solidFill>
              <a:cs typeface="Calibri" charset="0"/>
            </a:endParaRPr>
          </a:p>
          <a:p>
            <a:pPr lvl="1">
              <a:spcBef>
                <a:spcPts val="100"/>
              </a:spcBef>
              <a:buClr>
                <a:srgbClr val="070C51"/>
              </a:buClr>
              <a:buFont typeface="Arial" charset="0"/>
              <a:buChar char="•"/>
            </a:pPr>
            <a:r>
              <a:rPr lang="en-US" sz="2400">
                <a:solidFill>
                  <a:srgbClr val="070C51"/>
                </a:solidFill>
                <a:cs typeface="Calibri" charset="0"/>
              </a:rPr>
              <a:t>Demonstrates slight differences among provisions</a:t>
            </a:r>
            <a:endParaRPr lang="en-US" sz="2400">
              <a:solidFill>
                <a:srgbClr val="000000"/>
              </a:solidFill>
              <a:cs typeface="Calibri" charset="0"/>
            </a:endParaRPr>
          </a:p>
          <a:p>
            <a:pPr lvl="1">
              <a:spcBef>
                <a:spcPts val="113"/>
              </a:spcBef>
              <a:buClr>
                <a:srgbClr val="070C51"/>
              </a:buClr>
              <a:buFont typeface="Arial" charset="0"/>
              <a:buChar char="•"/>
            </a:pPr>
            <a:r>
              <a:rPr lang="en-US" sz="2400">
                <a:solidFill>
                  <a:srgbClr val="070C51"/>
                </a:solidFill>
                <a:cs typeface="Calibri" charset="0"/>
              </a:rPr>
              <a:t>Not all provisions have a State Priority Alignment notation</a:t>
            </a:r>
            <a:endParaRPr lang="en-US" sz="2400">
              <a:solidFill>
                <a:srgbClr val="000000"/>
              </a:solidFill>
              <a:cs typeface="Calibri" charset="0"/>
            </a:endParaRPr>
          </a:p>
          <a:p>
            <a:pPr lvl="1">
              <a:spcBef>
                <a:spcPts val="100"/>
              </a:spcBef>
              <a:buClr>
                <a:srgbClr val="070C51"/>
              </a:buClr>
              <a:buFont typeface="Arial" charset="0"/>
              <a:buChar char="•"/>
            </a:pPr>
            <a:r>
              <a:rPr lang="en-US" sz="2400">
                <a:solidFill>
                  <a:srgbClr val="070C51"/>
                </a:solidFill>
                <a:cs typeface="Calibri" charset="0"/>
              </a:rPr>
              <a:t>A few provisions include an option to select “N/A”</a:t>
            </a:r>
            <a:endParaRPr lang="en-US" sz="2400">
              <a:solidFill>
                <a:srgbClr val="000000"/>
              </a:solidFill>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bject 2"/>
          <p:cNvSpPr>
            <a:spLocks noChangeArrowheads="1"/>
          </p:cNvSpPr>
          <p:nvPr/>
        </p:nvSpPr>
        <p:spPr bwMode="auto">
          <a:xfrm>
            <a:off x="0" y="0"/>
            <a:ext cx="914400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6323" name="object 3"/>
          <p:cNvSpPr txBox="1">
            <a:spLocks noChangeArrowheads="1"/>
          </p:cNvSpPr>
          <p:nvPr/>
        </p:nvSpPr>
        <p:spPr bwMode="auto">
          <a:xfrm>
            <a:off x="515938" y="4752975"/>
            <a:ext cx="86280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r"/>
            <a:r>
              <a:rPr lang="en-US" sz="700">
                <a:solidFill>
                  <a:srgbClr val="888888"/>
                </a:solidFill>
                <a:latin typeface="Calibri" charset="0"/>
                <a:cs typeface="Calibri" charset="0"/>
              </a:rPr>
              <a:t>9</a:t>
            </a:r>
            <a:endParaRPr lang="en-US" sz="700">
              <a:solidFill>
                <a:srgbClr val="000054"/>
              </a:solidFill>
              <a:latin typeface="Calibri" charset="0"/>
              <a:cs typeface="Calibri" charset="0"/>
            </a:endParaRPr>
          </a:p>
        </p:txBody>
      </p:sp>
      <p:sp>
        <p:nvSpPr>
          <p:cNvPr id="56324" name="object 4"/>
          <p:cNvSpPr>
            <a:spLocks/>
          </p:cNvSpPr>
          <p:nvPr/>
        </p:nvSpPr>
        <p:spPr bwMode="auto">
          <a:xfrm>
            <a:off x="7451725" y="0"/>
            <a:ext cx="1692275" cy="544513"/>
          </a:xfrm>
          <a:custGeom>
            <a:avLst/>
            <a:gdLst>
              <a:gd name="T0" fmla="*/ 0 w 2257425"/>
              <a:gd name="T1" fmla="*/ 544297 h 544195"/>
              <a:gd name="T2" fmla="*/ 1691894 w 2257425"/>
              <a:gd name="T3" fmla="*/ 544297 h 544195"/>
              <a:gd name="T4" fmla="*/ 1691894 w 2257425"/>
              <a:gd name="T5" fmla="*/ 38 h 544195"/>
              <a:gd name="T6" fmla="*/ 0 w 2257425"/>
              <a:gd name="T7" fmla="*/ 38 h 544195"/>
              <a:gd name="T8" fmla="*/ 0 w 2257425"/>
              <a:gd name="T9" fmla="*/ 544297 h 544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7425" h="544195">
                <a:moveTo>
                  <a:pt x="0" y="543979"/>
                </a:moveTo>
                <a:lnTo>
                  <a:pt x="2256917" y="543979"/>
                </a:lnTo>
                <a:lnTo>
                  <a:pt x="2256917" y="38"/>
                </a:lnTo>
                <a:lnTo>
                  <a:pt x="0" y="38"/>
                </a:lnTo>
                <a:lnTo>
                  <a:pt x="0" y="543979"/>
                </a:ln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25" name="object 5"/>
          <p:cNvSpPr>
            <a:spLocks/>
          </p:cNvSpPr>
          <p:nvPr/>
        </p:nvSpPr>
        <p:spPr bwMode="auto">
          <a:xfrm>
            <a:off x="0" y="544513"/>
            <a:ext cx="515938" cy="1211262"/>
          </a:xfrm>
          <a:custGeom>
            <a:avLst/>
            <a:gdLst>
              <a:gd name="T0" fmla="*/ 0 w 687705"/>
              <a:gd name="T1" fmla="*/ 1211174 h 1212214"/>
              <a:gd name="T2" fmla="*/ 515918 w 687705"/>
              <a:gd name="T3" fmla="*/ 1211174 h 1212214"/>
              <a:gd name="T4" fmla="*/ 515918 w 687705"/>
              <a:gd name="T5" fmla="*/ 0 h 1212214"/>
              <a:gd name="T6" fmla="*/ 0 w 687705"/>
              <a:gd name="T7" fmla="*/ 0 h 1212214"/>
              <a:gd name="T8" fmla="*/ 0 w 687705"/>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7705" h="1212214">
                <a:moveTo>
                  <a:pt x="0" y="1212126"/>
                </a:moveTo>
                <a:lnTo>
                  <a:pt x="687679" y="1212126"/>
                </a:lnTo>
                <a:lnTo>
                  <a:pt x="687679"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26" name="object 6"/>
          <p:cNvSpPr>
            <a:spLocks/>
          </p:cNvSpPr>
          <p:nvPr/>
        </p:nvSpPr>
        <p:spPr bwMode="auto">
          <a:xfrm>
            <a:off x="515938" y="544513"/>
            <a:ext cx="312737" cy="1211262"/>
          </a:xfrm>
          <a:custGeom>
            <a:avLst/>
            <a:gdLst>
              <a:gd name="T0" fmla="*/ 0 w 417830"/>
              <a:gd name="T1" fmla="*/ 1211174 h 1212214"/>
              <a:gd name="T2" fmla="*/ 312661 w 417830"/>
              <a:gd name="T3" fmla="*/ 1211174 h 1212214"/>
              <a:gd name="T4" fmla="*/ 312661 w 417830"/>
              <a:gd name="T5" fmla="*/ 0 h 1212214"/>
              <a:gd name="T6" fmla="*/ 0 w 417830"/>
              <a:gd name="T7" fmla="*/ 0 h 1212214"/>
              <a:gd name="T8" fmla="*/ 0 w 417830"/>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830" h="1212214">
                <a:moveTo>
                  <a:pt x="0" y="1212126"/>
                </a:moveTo>
                <a:lnTo>
                  <a:pt x="417728" y="1212126"/>
                </a:lnTo>
                <a:lnTo>
                  <a:pt x="417728"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27" name="object 7"/>
          <p:cNvSpPr>
            <a:spLocks/>
          </p:cNvSpPr>
          <p:nvPr/>
        </p:nvSpPr>
        <p:spPr bwMode="auto">
          <a:xfrm>
            <a:off x="828675" y="544513"/>
            <a:ext cx="1089025" cy="1211262"/>
          </a:xfrm>
          <a:custGeom>
            <a:avLst/>
            <a:gdLst>
              <a:gd name="T0" fmla="*/ 0 w 1450975"/>
              <a:gd name="T1" fmla="*/ 1211174 h 1212214"/>
              <a:gd name="T2" fmla="*/ 1088738 w 1450975"/>
              <a:gd name="T3" fmla="*/ 1211174 h 1212214"/>
              <a:gd name="T4" fmla="*/ 1088738 w 1450975"/>
              <a:gd name="T5" fmla="*/ 0 h 1212214"/>
              <a:gd name="T6" fmla="*/ 0 w 1450975"/>
              <a:gd name="T7" fmla="*/ 0 h 1212214"/>
              <a:gd name="T8" fmla="*/ 0 w 1450975"/>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975" h="1212214">
                <a:moveTo>
                  <a:pt x="0" y="1212126"/>
                </a:moveTo>
                <a:lnTo>
                  <a:pt x="1450593" y="1212126"/>
                </a:lnTo>
                <a:lnTo>
                  <a:pt x="1450593"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28" name="object 8"/>
          <p:cNvSpPr>
            <a:spLocks/>
          </p:cNvSpPr>
          <p:nvPr/>
        </p:nvSpPr>
        <p:spPr bwMode="auto">
          <a:xfrm>
            <a:off x="1917700" y="544513"/>
            <a:ext cx="4908550" cy="1211262"/>
          </a:xfrm>
          <a:custGeom>
            <a:avLst/>
            <a:gdLst>
              <a:gd name="T0" fmla="*/ 0 w 6546215"/>
              <a:gd name="T1" fmla="*/ 1211174 h 1212214"/>
              <a:gd name="T2" fmla="*/ 4908550 w 6546215"/>
              <a:gd name="T3" fmla="*/ 1211174 h 1212214"/>
              <a:gd name="T4" fmla="*/ 4908550 w 6546215"/>
              <a:gd name="T5" fmla="*/ 0 h 1212214"/>
              <a:gd name="T6" fmla="*/ 0 w 6546215"/>
              <a:gd name="T7" fmla="*/ 0 h 1212214"/>
              <a:gd name="T8" fmla="*/ 0 w 6546215"/>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6215" h="1212214">
                <a:moveTo>
                  <a:pt x="0" y="1212126"/>
                </a:moveTo>
                <a:lnTo>
                  <a:pt x="6546215" y="1212126"/>
                </a:lnTo>
                <a:lnTo>
                  <a:pt x="6546215"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29" name="object 9"/>
          <p:cNvSpPr>
            <a:spLocks/>
          </p:cNvSpPr>
          <p:nvPr/>
        </p:nvSpPr>
        <p:spPr bwMode="auto">
          <a:xfrm>
            <a:off x="6826250" y="544513"/>
            <a:ext cx="625475" cy="1211262"/>
          </a:xfrm>
          <a:custGeom>
            <a:avLst/>
            <a:gdLst>
              <a:gd name="T0" fmla="*/ 0 w 833120"/>
              <a:gd name="T1" fmla="*/ 1211174 h 1212214"/>
              <a:gd name="T2" fmla="*/ 625313 w 833120"/>
              <a:gd name="T3" fmla="*/ 1211174 h 1212214"/>
              <a:gd name="T4" fmla="*/ 625313 w 833120"/>
              <a:gd name="T5" fmla="*/ 0 h 1212214"/>
              <a:gd name="T6" fmla="*/ 0 w 833120"/>
              <a:gd name="T7" fmla="*/ 0 h 1212214"/>
              <a:gd name="T8" fmla="*/ 0 w 833120"/>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3120" h="1212214">
                <a:moveTo>
                  <a:pt x="0" y="1212126"/>
                </a:moveTo>
                <a:lnTo>
                  <a:pt x="832904" y="1212126"/>
                </a:lnTo>
                <a:lnTo>
                  <a:pt x="832904"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0" name="object 10"/>
          <p:cNvSpPr>
            <a:spLocks/>
          </p:cNvSpPr>
          <p:nvPr/>
        </p:nvSpPr>
        <p:spPr bwMode="auto">
          <a:xfrm>
            <a:off x="7451725" y="544513"/>
            <a:ext cx="312738" cy="1211262"/>
          </a:xfrm>
          <a:custGeom>
            <a:avLst/>
            <a:gdLst>
              <a:gd name="T0" fmla="*/ 0 w 417829"/>
              <a:gd name="T1" fmla="*/ 1211174 h 1212214"/>
              <a:gd name="T2" fmla="*/ 312662 w 417829"/>
              <a:gd name="T3" fmla="*/ 1211174 h 1212214"/>
              <a:gd name="T4" fmla="*/ 312662 w 417829"/>
              <a:gd name="T5" fmla="*/ 0 h 1212214"/>
              <a:gd name="T6" fmla="*/ 0 w 417829"/>
              <a:gd name="T7" fmla="*/ 0 h 1212214"/>
              <a:gd name="T8" fmla="*/ 0 w 417829"/>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829" h="1212214">
                <a:moveTo>
                  <a:pt x="0" y="1212126"/>
                </a:moveTo>
                <a:lnTo>
                  <a:pt x="417728" y="1212126"/>
                </a:lnTo>
                <a:lnTo>
                  <a:pt x="417728"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1" name="object 11"/>
          <p:cNvSpPr>
            <a:spLocks/>
          </p:cNvSpPr>
          <p:nvPr/>
        </p:nvSpPr>
        <p:spPr bwMode="auto">
          <a:xfrm>
            <a:off x="7764463" y="544513"/>
            <a:ext cx="457200" cy="1211262"/>
          </a:xfrm>
          <a:custGeom>
            <a:avLst/>
            <a:gdLst>
              <a:gd name="T0" fmla="*/ 0 w 609600"/>
              <a:gd name="T1" fmla="*/ 1211174 h 1212214"/>
              <a:gd name="T2" fmla="*/ 456819 w 609600"/>
              <a:gd name="T3" fmla="*/ 1211174 h 1212214"/>
              <a:gd name="T4" fmla="*/ 456819 w 609600"/>
              <a:gd name="T5" fmla="*/ 0 h 1212214"/>
              <a:gd name="T6" fmla="*/ 0 w 609600"/>
              <a:gd name="T7" fmla="*/ 0 h 1212214"/>
              <a:gd name="T8" fmla="*/ 0 w 609600"/>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600" h="1212214">
                <a:moveTo>
                  <a:pt x="0" y="1212126"/>
                </a:moveTo>
                <a:lnTo>
                  <a:pt x="609092" y="1212126"/>
                </a:lnTo>
                <a:lnTo>
                  <a:pt x="609092"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2" name="object 12"/>
          <p:cNvSpPr>
            <a:spLocks/>
          </p:cNvSpPr>
          <p:nvPr/>
        </p:nvSpPr>
        <p:spPr bwMode="auto">
          <a:xfrm>
            <a:off x="8221663" y="544513"/>
            <a:ext cx="461962" cy="1211262"/>
          </a:xfrm>
          <a:custGeom>
            <a:avLst/>
            <a:gdLst>
              <a:gd name="T0" fmla="*/ 0 w 615315"/>
              <a:gd name="T1" fmla="*/ 1211174 h 1212214"/>
              <a:gd name="T2" fmla="*/ 461771 w 615315"/>
              <a:gd name="T3" fmla="*/ 1211174 h 1212214"/>
              <a:gd name="T4" fmla="*/ 461771 w 615315"/>
              <a:gd name="T5" fmla="*/ 0 h 1212214"/>
              <a:gd name="T6" fmla="*/ 0 w 615315"/>
              <a:gd name="T7" fmla="*/ 0 h 1212214"/>
              <a:gd name="T8" fmla="*/ 0 w 615315"/>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315" h="1212214">
                <a:moveTo>
                  <a:pt x="0" y="1212126"/>
                </a:moveTo>
                <a:lnTo>
                  <a:pt x="615060" y="1212126"/>
                </a:lnTo>
                <a:lnTo>
                  <a:pt x="615060"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3" name="object 13"/>
          <p:cNvSpPr>
            <a:spLocks/>
          </p:cNvSpPr>
          <p:nvPr/>
        </p:nvSpPr>
        <p:spPr bwMode="auto">
          <a:xfrm>
            <a:off x="8682038" y="544513"/>
            <a:ext cx="461962" cy="1211262"/>
          </a:xfrm>
          <a:custGeom>
            <a:avLst/>
            <a:gdLst>
              <a:gd name="T0" fmla="*/ 0 w 615315"/>
              <a:gd name="T1" fmla="*/ 1211174 h 1212214"/>
              <a:gd name="T2" fmla="*/ 461771 w 615315"/>
              <a:gd name="T3" fmla="*/ 1211174 h 1212214"/>
              <a:gd name="T4" fmla="*/ 461771 w 615315"/>
              <a:gd name="T5" fmla="*/ 0 h 1212214"/>
              <a:gd name="T6" fmla="*/ 0 w 615315"/>
              <a:gd name="T7" fmla="*/ 0 h 1212214"/>
              <a:gd name="T8" fmla="*/ 0 w 615315"/>
              <a:gd name="T9" fmla="*/ 1211174 h 1212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315" h="1212214">
                <a:moveTo>
                  <a:pt x="0" y="1212126"/>
                </a:moveTo>
                <a:lnTo>
                  <a:pt x="615060" y="1212126"/>
                </a:lnTo>
                <a:lnTo>
                  <a:pt x="615060" y="0"/>
                </a:lnTo>
                <a:lnTo>
                  <a:pt x="0" y="0"/>
                </a:lnTo>
                <a:lnTo>
                  <a:pt x="0" y="12121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4" name="object 14"/>
          <p:cNvSpPr>
            <a:spLocks/>
          </p:cNvSpPr>
          <p:nvPr/>
        </p:nvSpPr>
        <p:spPr bwMode="auto">
          <a:xfrm>
            <a:off x="0" y="1755775"/>
            <a:ext cx="515938" cy="5102225"/>
          </a:xfrm>
          <a:custGeom>
            <a:avLst/>
            <a:gdLst>
              <a:gd name="T0" fmla="*/ 0 w 687705"/>
              <a:gd name="T1" fmla="*/ 5101844 h 5102225"/>
              <a:gd name="T2" fmla="*/ 515918 w 687705"/>
              <a:gd name="T3" fmla="*/ 5101844 h 5102225"/>
              <a:gd name="T4" fmla="*/ 515918 w 687705"/>
              <a:gd name="T5" fmla="*/ 0 h 5102225"/>
              <a:gd name="T6" fmla="*/ 0 w 687705"/>
              <a:gd name="T7" fmla="*/ 0 h 5102225"/>
              <a:gd name="T8" fmla="*/ 0 w 687705"/>
              <a:gd name="T9" fmla="*/ 5101844 h 5102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7705" h="5102225">
                <a:moveTo>
                  <a:pt x="0" y="5101844"/>
                </a:moveTo>
                <a:lnTo>
                  <a:pt x="687679" y="5101844"/>
                </a:lnTo>
                <a:lnTo>
                  <a:pt x="687679" y="0"/>
                </a:lnTo>
                <a:lnTo>
                  <a:pt x="0" y="0"/>
                </a:lnTo>
                <a:lnTo>
                  <a:pt x="0" y="5101844"/>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5" name="object 15"/>
          <p:cNvSpPr>
            <a:spLocks/>
          </p:cNvSpPr>
          <p:nvPr/>
        </p:nvSpPr>
        <p:spPr bwMode="auto">
          <a:xfrm>
            <a:off x="515938" y="1755775"/>
            <a:ext cx="312737" cy="2997200"/>
          </a:xfrm>
          <a:custGeom>
            <a:avLst/>
            <a:gdLst>
              <a:gd name="T0" fmla="*/ 0 w 417830"/>
              <a:gd name="T1" fmla="*/ 2996946 h 2997200"/>
              <a:gd name="T2" fmla="*/ 312661 w 417830"/>
              <a:gd name="T3" fmla="*/ 2996946 h 2997200"/>
              <a:gd name="T4" fmla="*/ 312661 w 417830"/>
              <a:gd name="T5" fmla="*/ 0 h 2997200"/>
              <a:gd name="T6" fmla="*/ 0 w 417830"/>
              <a:gd name="T7" fmla="*/ 0 h 2997200"/>
              <a:gd name="T8" fmla="*/ 0 w 417830"/>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830" h="2997200">
                <a:moveTo>
                  <a:pt x="0" y="2996946"/>
                </a:moveTo>
                <a:lnTo>
                  <a:pt x="417728" y="2996946"/>
                </a:lnTo>
                <a:lnTo>
                  <a:pt x="417728"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6" name="object 16"/>
          <p:cNvSpPr>
            <a:spLocks/>
          </p:cNvSpPr>
          <p:nvPr/>
        </p:nvSpPr>
        <p:spPr bwMode="auto">
          <a:xfrm>
            <a:off x="828675" y="1755775"/>
            <a:ext cx="1089025" cy="2997200"/>
          </a:xfrm>
          <a:custGeom>
            <a:avLst/>
            <a:gdLst>
              <a:gd name="T0" fmla="*/ 0 w 1450975"/>
              <a:gd name="T1" fmla="*/ 2996946 h 2997200"/>
              <a:gd name="T2" fmla="*/ 1088738 w 1450975"/>
              <a:gd name="T3" fmla="*/ 2996946 h 2997200"/>
              <a:gd name="T4" fmla="*/ 1088738 w 1450975"/>
              <a:gd name="T5" fmla="*/ 0 h 2997200"/>
              <a:gd name="T6" fmla="*/ 0 w 1450975"/>
              <a:gd name="T7" fmla="*/ 0 h 2997200"/>
              <a:gd name="T8" fmla="*/ 0 w 1450975"/>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975" h="2997200">
                <a:moveTo>
                  <a:pt x="0" y="2996946"/>
                </a:moveTo>
                <a:lnTo>
                  <a:pt x="1450593" y="2996946"/>
                </a:lnTo>
                <a:lnTo>
                  <a:pt x="1450593"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7" name="object 17"/>
          <p:cNvSpPr>
            <a:spLocks/>
          </p:cNvSpPr>
          <p:nvPr/>
        </p:nvSpPr>
        <p:spPr bwMode="auto">
          <a:xfrm>
            <a:off x="1917700" y="1755775"/>
            <a:ext cx="4908550" cy="2997200"/>
          </a:xfrm>
          <a:custGeom>
            <a:avLst/>
            <a:gdLst>
              <a:gd name="T0" fmla="*/ 0 w 6546215"/>
              <a:gd name="T1" fmla="*/ 2996946 h 2997200"/>
              <a:gd name="T2" fmla="*/ 4908550 w 6546215"/>
              <a:gd name="T3" fmla="*/ 2996946 h 2997200"/>
              <a:gd name="T4" fmla="*/ 4908550 w 6546215"/>
              <a:gd name="T5" fmla="*/ 0 h 2997200"/>
              <a:gd name="T6" fmla="*/ 0 w 6546215"/>
              <a:gd name="T7" fmla="*/ 0 h 2997200"/>
              <a:gd name="T8" fmla="*/ 0 w 6546215"/>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6215" h="2997200">
                <a:moveTo>
                  <a:pt x="0" y="2996946"/>
                </a:moveTo>
                <a:lnTo>
                  <a:pt x="6546215" y="2996946"/>
                </a:lnTo>
                <a:lnTo>
                  <a:pt x="6546215"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8" name="object 18"/>
          <p:cNvSpPr>
            <a:spLocks/>
          </p:cNvSpPr>
          <p:nvPr/>
        </p:nvSpPr>
        <p:spPr bwMode="auto">
          <a:xfrm>
            <a:off x="6826250" y="1755775"/>
            <a:ext cx="625475" cy="2997200"/>
          </a:xfrm>
          <a:custGeom>
            <a:avLst/>
            <a:gdLst>
              <a:gd name="T0" fmla="*/ 0 w 833120"/>
              <a:gd name="T1" fmla="*/ 2996946 h 2997200"/>
              <a:gd name="T2" fmla="*/ 625313 w 833120"/>
              <a:gd name="T3" fmla="*/ 2996946 h 2997200"/>
              <a:gd name="T4" fmla="*/ 625313 w 833120"/>
              <a:gd name="T5" fmla="*/ 0 h 2997200"/>
              <a:gd name="T6" fmla="*/ 0 w 833120"/>
              <a:gd name="T7" fmla="*/ 0 h 2997200"/>
              <a:gd name="T8" fmla="*/ 0 w 833120"/>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3120" h="2997200">
                <a:moveTo>
                  <a:pt x="0" y="2996946"/>
                </a:moveTo>
                <a:lnTo>
                  <a:pt x="832904" y="2996946"/>
                </a:lnTo>
                <a:lnTo>
                  <a:pt x="832904"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39" name="object 19"/>
          <p:cNvSpPr>
            <a:spLocks/>
          </p:cNvSpPr>
          <p:nvPr/>
        </p:nvSpPr>
        <p:spPr bwMode="auto">
          <a:xfrm>
            <a:off x="7451725" y="1755775"/>
            <a:ext cx="312738" cy="2997200"/>
          </a:xfrm>
          <a:custGeom>
            <a:avLst/>
            <a:gdLst>
              <a:gd name="T0" fmla="*/ 0 w 417829"/>
              <a:gd name="T1" fmla="*/ 2996946 h 2997200"/>
              <a:gd name="T2" fmla="*/ 312662 w 417829"/>
              <a:gd name="T3" fmla="*/ 2996946 h 2997200"/>
              <a:gd name="T4" fmla="*/ 312662 w 417829"/>
              <a:gd name="T5" fmla="*/ 0 h 2997200"/>
              <a:gd name="T6" fmla="*/ 0 w 417829"/>
              <a:gd name="T7" fmla="*/ 0 h 2997200"/>
              <a:gd name="T8" fmla="*/ 0 w 417829"/>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829" h="2997200">
                <a:moveTo>
                  <a:pt x="0" y="2996946"/>
                </a:moveTo>
                <a:lnTo>
                  <a:pt x="417728" y="2996946"/>
                </a:lnTo>
                <a:lnTo>
                  <a:pt x="417728"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40" name="object 20"/>
          <p:cNvSpPr>
            <a:spLocks/>
          </p:cNvSpPr>
          <p:nvPr/>
        </p:nvSpPr>
        <p:spPr bwMode="auto">
          <a:xfrm>
            <a:off x="7764463" y="1755775"/>
            <a:ext cx="457200" cy="2997200"/>
          </a:xfrm>
          <a:custGeom>
            <a:avLst/>
            <a:gdLst>
              <a:gd name="T0" fmla="*/ 0 w 609600"/>
              <a:gd name="T1" fmla="*/ 2996946 h 2997200"/>
              <a:gd name="T2" fmla="*/ 456819 w 609600"/>
              <a:gd name="T3" fmla="*/ 2996946 h 2997200"/>
              <a:gd name="T4" fmla="*/ 456819 w 609600"/>
              <a:gd name="T5" fmla="*/ 0 h 2997200"/>
              <a:gd name="T6" fmla="*/ 0 w 609600"/>
              <a:gd name="T7" fmla="*/ 0 h 2997200"/>
              <a:gd name="T8" fmla="*/ 0 w 609600"/>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600" h="2997200">
                <a:moveTo>
                  <a:pt x="0" y="2996946"/>
                </a:moveTo>
                <a:lnTo>
                  <a:pt x="609092" y="2996946"/>
                </a:lnTo>
                <a:lnTo>
                  <a:pt x="609092"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41" name="object 21"/>
          <p:cNvSpPr>
            <a:spLocks/>
          </p:cNvSpPr>
          <p:nvPr/>
        </p:nvSpPr>
        <p:spPr bwMode="auto">
          <a:xfrm>
            <a:off x="8221663" y="1755775"/>
            <a:ext cx="461962" cy="2997200"/>
          </a:xfrm>
          <a:custGeom>
            <a:avLst/>
            <a:gdLst>
              <a:gd name="T0" fmla="*/ 0 w 615315"/>
              <a:gd name="T1" fmla="*/ 2996946 h 2997200"/>
              <a:gd name="T2" fmla="*/ 461771 w 615315"/>
              <a:gd name="T3" fmla="*/ 2996946 h 2997200"/>
              <a:gd name="T4" fmla="*/ 461771 w 615315"/>
              <a:gd name="T5" fmla="*/ 0 h 2997200"/>
              <a:gd name="T6" fmla="*/ 0 w 615315"/>
              <a:gd name="T7" fmla="*/ 0 h 2997200"/>
              <a:gd name="T8" fmla="*/ 0 w 615315"/>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315" h="2997200">
                <a:moveTo>
                  <a:pt x="0" y="2996946"/>
                </a:moveTo>
                <a:lnTo>
                  <a:pt x="615060" y="2996946"/>
                </a:lnTo>
                <a:lnTo>
                  <a:pt x="615060"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42" name="object 22"/>
          <p:cNvSpPr>
            <a:spLocks/>
          </p:cNvSpPr>
          <p:nvPr/>
        </p:nvSpPr>
        <p:spPr bwMode="auto">
          <a:xfrm>
            <a:off x="8682038" y="1755775"/>
            <a:ext cx="461962" cy="2997200"/>
          </a:xfrm>
          <a:custGeom>
            <a:avLst/>
            <a:gdLst>
              <a:gd name="T0" fmla="*/ 0 w 615315"/>
              <a:gd name="T1" fmla="*/ 2996946 h 2997200"/>
              <a:gd name="T2" fmla="*/ 461771 w 615315"/>
              <a:gd name="T3" fmla="*/ 2996946 h 2997200"/>
              <a:gd name="T4" fmla="*/ 461771 w 615315"/>
              <a:gd name="T5" fmla="*/ 0 h 2997200"/>
              <a:gd name="T6" fmla="*/ 0 w 615315"/>
              <a:gd name="T7" fmla="*/ 0 h 2997200"/>
              <a:gd name="T8" fmla="*/ 0 w 615315"/>
              <a:gd name="T9" fmla="*/ 2996946 h 299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315" h="2997200">
                <a:moveTo>
                  <a:pt x="0" y="2996946"/>
                </a:moveTo>
                <a:lnTo>
                  <a:pt x="615060" y="2996946"/>
                </a:lnTo>
                <a:lnTo>
                  <a:pt x="615060" y="0"/>
                </a:lnTo>
                <a:lnTo>
                  <a:pt x="0" y="0"/>
                </a:lnTo>
                <a:lnTo>
                  <a:pt x="0" y="2996946"/>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43" name="object 23"/>
          <p:cNvSpPr>
            <a:spLocks/>
          </p:cNvSpPr>
          <p:nvPr/>
        </p:nvSpPr>
        <p:spPr bwMode="auto">
          <a:xfrm>
            <a:off x="515938" y="4752975"/>
            <a:ext cx="8628062" cy="2105025"/>
          </a:xfrm>
          <a:custGeom>
            <a:avLst/>
            <a:gdLst>
              <a:gd name="T0" fmla="*/ 0 w 11504295"/>
              <a:gd name="T1" fmla="*/ 2104898 h 2105025"/>
              <a:gd name="T2" fmla="*/ 8628062 w 11504295"/>
              <a:gd name="T3" fmla="*/ 2104898 h 2105025"/>
              <a:gd name="T4" fmla="*/ 8628062 w 11504295"/>
              <a:gd name="T5" fmla="*/ 0 h 2105025"/>
              <a:gd name="T6" fmla="*/ 0 w 11504295"/>
              <a:gd name="T7" fmla="*/ 0 h 2105025"/>
              <a:gd name="T8" fmla="*/ 0 w 11504295"/>
              <a:gd name="T9" fmla="*/ 2104898 h 2105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04295" h="2105025">
                <a:moveTo>
                  <a:pt x="0" y="2104898"/>
                </a:moveTo>
                <a:lnTo>
                  <a:pt x="11504295" y="2104898"/>
                </a:lnTo>
                <a:lnTo>
                  <a:pt x="11504295" y="0"/>
                </a:lnTo>
                <a:lnTo>
                  <a:pt x="0" y="0"/>
                </a:lnTo>
                <a:lnTo>
                  <a:pt x="0" y="2104898"/>
                </a:lnTo>
                <a:close/>
              </a:path>
            </a:pathLst>
          </a:custGeom>
          <a:solidFill>
            <a:srgbClr val="E1EE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6344" name="object 24"/>
          <p:cNvSpPr>
            <a:spLocks/>
          </p:cNvSpPr>
          <p:nvPr/>
        </p:nvSpPr>
        <p:spPr bwMode="auto">
          <a:xfrm>
            <a:off x="515938" y="538163"/>
            <a:ext cx="0" cy="6319837"/>
          </a:xfrm>
          <a:custGeom>
            <a:avLst/>
            <a:gdLst>
              <a:gd name="T0" fmla="*/ 0 h 6320790"/>
              <a:gd name="T1" fmla="*/ 6319454 h 6320790"/>
              <a:gd name="T2" fmla="*/ 0 60000 65536"/>
              <a:gd name="T3" fmla="*/ 0 60000 65536"/>
            </a:gdLst>
            <a:ahLst/>
            <a:cxnLst>
              <a:cxn ang="T2">
                <a:pos x="0" y="T0"/>
              </a:cxn>
              <a:cxn ang="T3">
                <a:pos x="0" y="T1"/>
              </a:cxn>
            </a:cxnLst>
            <a:rect l="0" t="0" r="r" b="b"/>
            <a:pathLst>
              <a:path h="6320790">
                <a:moveTo>
                  <a:pt x="0" y="0"/>
                </a:moveTo>
                <a:lnTo>
                  <a:pt x="0" y="632040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45" name="object 25"/>
          <p:cNvSpPr>
            <a:spLocks/>
          </p:cNvSpPr>
          <p:nvPr/>
        </p:nvSpPr>
        <p:spPr bwMode="auto">
          <a:xfrm>
            <a:off x="828675" y="538163"/>
            <a:ext cx="0" cy="4221162"/>
          </a:xfrm>
          <a:custGeom>
            <a:avLst/>
            <a:gdLst>
              <a:gd name="T0" fmla="*/ 0 h 4222115"/>
              <a:gd name="T1" fmla="*/ 4220908 h 4222115"/>
              <a:gd name="T2" fmla="*/ 0 60000 65536"/>
              <a:gd name="T3" fmla="*/ 0 60000 65536"/>
            </a:gdLst>
            <a:ahLst/>
            <a:cxnLst>
              <a:cxn ang="T2">
                <a:pos x="0" y="T0"/>
              </a:cxn>
              <a:cxn ang="T3">
                <a:pos x="0" y="T1"/>
              </a:cxn>
            </a:cxnLst>
            <a:rect l="0" t="0" r="r" b="b"/>
            <a:pathLst>
              <a:path h="4222115">
                <a:moveTo>
                  <a:pt x="0" y="0"/>
                </a:moveTo>
                <a:lnTo>
                  <a:pt x="0" y="42218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46" name="object 26"/>
          <p:cNvSpPr>
            <a:spLocks/>
          </p:cNvSpPr>
          <p:nvPr/>
        </p:nvSpPr>
        <p:spPr bwMode="auto">
          <a:xfrm>
            <a:off x="1917700" y="538163"/>
            <a:ext cx="0" cy="4221162"/>
          </a:xfrm>
          <a:custGeom>
            <a:avLst/>
            <a:gdLst>
              <a:gd name="T0" fmla="*/ 0 h 4222115"/>
              <a:gd name="T1" fmla="*/ 4220908 h 4222115"/>
              <a:gd name="T2" fmla="*/ 0 60000 65536"/>
              <a:gd name="T3" fmla="*/ 0 60000 65536"/>
            </a:gdLst>
            <a:ahLst/>
            <a:cxnLst>
              <a:cxn ang="T2">
                <a:pos x="0" y="T0"/>
              </a:cxn>
              <a:cxn ang="T3">
                <a:pos x="0" y="T1"/>
              </a:cxn>
            </a:cxnLst>
            <a:rect l="0" t="0" r="r" b="b"/>
            <a:pathLst>
              <a:path h="4222115">
                <a:moveTo>
                  <a:pt x="0" y="0"/>
                </a:moveTo>
                <a:lnTo>
                  <a:pt x="0" y="42218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47" name="object 27"/>
          <p:cNvSpPr>
            <a:spLocks/>
          </p:cNvSpPr>
          <p:nvPr/>
        </p:nvSpPr>
        <p:spPr bwMode="auto">
          <a:xfrm>
            <a:off x="6826250" y="538163"/>
            <a:ext cx="0" cy="4221162"/>
          </a:xfrm>
          <a:custGeom>
            <a:avLst/>
            <a:gdLst>
              <a:gd name="T0" fmla="*/ 0 h 4222115"/>
              <a:gd name="T1" fmla="*/ 4220908 h 4222115"/>
              <a:gd name="T2" fmla="*/ 0 60000 65536"/>
              <a:gd name="T3" fmla="*/ 0 60000 65536"/>
            </a:gdLst>
            <a:ahLst/>
            <a:cxnLst>
              <a:cxn ang="T2">
                <a:pos x="0" y="T0"/>
              </a:cxn>
              <a:cxn ang="T3">
                <a:pos x="0" y="T1"/>
              </a:cxn>
            </a:cxnLst>
            <a:rect l="0" t="0" r="r" b="b"/>
            <a:pathLst>
              <a:path h="4222115">
                <a:moveTo>
                  <a:pt x="0" y="0"/>
                </a:moveTo>
                <a:lnTo>
                  <a:pt x="0" y="42218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48" name="object 28"/>
          <p:cNvSpPr>
            <a:spLocks/>
          </p:cNvSpPr>
          <p:nvPr/>
        </p:nvSpPr>
        <p:spPr bwMode="auto">
          <a:xfrm>
            <a:off x="7451725" y="0"/>
            <a:ext cx="0" cy="4759325"/>
          </a:xfrm>
          <a:custGeom>
            <a:avLst/>
            <a:gdLst>
              <a:gd name="T0" fmla="*/ 0 h 4759960"/>
              <a:gd name="T1" fmla="*/ 4758817 h 4759960"/>
              <a:gd name="T2" fmla="*/ 0 60000 65536"/>
              <a:gd name="T3" fmla="*/ 0 60000 65536"/>
            </a:gdLst>
            <a:ahLst/>
            <a:cxnLst>
              <a:cxn ang="T2">
                <a:pos x="0" y="T0"/>
              </a:cxn>
              <a:cxn ang="T3">
                <a:pos x="0" y="T1"/>
              </a:cxn>
            </a:cxnLst>
            <a:rect l="0" t="0" r="r" b="b"/>
            <a:pathLst>
              <a:path h="4759960">
                <a:moveTo>
                  <a:pt x="0" y="0"/>
                </a:moveTo>
                <a:lnTo>
                  <a:pt x="0" y="475945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49" name="object 29"/>
          <p:cNvSpPr>
            <a:spLocks/>
          </p:cNvSpPr>
          <p:nvPr/>
        </p:nvSpPr>
        <p:spPr bwMode="auto">
          <a:xfrm>
            <a:off x="7764463" y="538163"/>
            <a:ext cx="0" cy="4221162"/>
          </a:xfrm>
          <a:custGeom>
            <a:avLst/>
            <a:gdLst>
              <a:gd name="T0" fmla="*/ 0 h 4222115"/>
              <a:gd name="T1" fmla="*/ 4220908 h 4222115"/>
              <a:gd name="T2" fmla="*/ 0 60000 65536"/>
              <a:gd name="T3" fmla="*/ 0 60000 65536"/>
            </a:gdLst>
            <a:ahLst/>
            <a:cxnLst>
              <a:cxn ang="T2">
                <a:pos x="0" y="T0"/>
              </a:cxn>
              <a:cxn ang="T3">
                <a:pos x="0" y="T1"/>
              </a:cxn>
            </a:cxnLst>
            <a:rect l="0" t="0" r="r" b="b"/>
            <a:pathLst>
              <a:path h="4222115">
                <a:moveTo>
                  <a:pt x="0" y="0"/>
                </a:moveTo>
                <a:lnTo>
                  <a:pt x="0" y="42218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0" name="object 30"/>
          <p:cNvSpPr>
            <a:spLocks/>
          </p:cNvSpPr>
          <p:nvPr/>
        </p:nvSpPr>
        <p:spPr bwMode="auto">
          <a:xfrm>
            <a:off x="8221663" y="538163"/>
            <a:ext cx="0" cy="4221162"/>
          </a:xfrm>
          <a:custGeom>
            <a:avLst/>
            <a:gdLst>
              <a:gd name="T0" fmla="*/ 0 h 4222115"/>
              <a:gd name="T1" fmla="*/ 4220908 h 4222115"/>
              <a:gd name="T2" fmla="*/ 0 60000 65536"/>
              <a:gd name="T3" fmla="*/ 0 60000 65536"/>
            </a:gdLst>
            <a:ahLst/>
            <a:cxnLst>
              <a:cxn ang="T2">
                <a:pos x="0" y="T0"/>
              </a:cxn>
              <a:cxn ang="T3">
                <a:pos x="0" y="T1"/>
              </a:cxn>
            </a:cxnLst>
            <a:rect l="0" t="0" r="r" b="b"/>
            <a:pathLst>
              <a:path h="4222115">
                <a:moveTo>
                  <a:pt x="0" y="0"/>
                </a:moveTo>
                <a:lnTo>
                  <a:pt x="0" y="42218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1" name="object 31"/>
          <p:cNvSpPr>
            <a:spLocks/>
          </p:cNvSpPr>
          <p:nvPr/>
        </p:nvSpPr>
        <p:spPr bwMode="auto">
          <a:xfrm>
            <a:off x="8682038" y="538163"/>
            <a:ext cx="0" cy="4221162"/>
          </a:xfrm>
          <a:custGeom>
            <a:avLst/>
            <a:gdLst>
              <a:gd name="T0" fmla="*/ 0 h 4222115"/>
              <a:gd name="T1" fmla="*/ 4220908 h 4222115"/>
              <a:gd name="T2" fmla="*/ 0 60000 65536"/>
              <a:gd name="T3" fmla="*/ 0 60000 65536"/>
            </a:gdLst>
            <a:ahLst/>
            <a:cxnLst>
              <a:cxn ang="T2">
                <a:pos x="0" y="T0"/>
              </a:cxn>
              <a:cxn ang="T3">
                <a:pos x="0" y="T1"/>
              </a:cxn>
            </a:cxnLst>
            <a:rect l="0" t="0" r="r" b="b"/>
            <a:pathLst>
              <a:path h="4222115">
                <a:moveTo>
                  <a:pt x="0" y="0"/>
                </a:moveTo>
                <a:lnTo>
                  <a:pt x="0" y="42218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2" name="object 32"/>
          <p:cNvSpPr>
            <a:spLocks/>
          </p:cNvSpPr>
          <p:nvPr/>
        </p:nvSpPr>
        <p:spPr bwMode="auto">
          <a:xfrm>
            <a:off x="0" y="544513"/>
            <a:ext cx="9144000" cy="0"/>
          </a:xfrm>
          <a:custGeom>
            <a:avLst/>
            <a:gdLst>
              <a:gd name="T0" fmla="*/ 0 w 12192000"/>
              <a:gd name="T1" fmla="*/ 9143999 w 12192000"/>
              <a:gd name="T2" fmla="*/ 0 60000 65536"/>
              <a:gd name="T3" fmla="*/ 0 60000 65536"/>
            </a:gdLst>
            <a:ahLst/>
            <a:cxnLst>
              <a:cxn ang="T2">
                <a:pos x="T0" y="0"/>
              </a:cxn>
              <a:cxn ang="T3">
                <a:pos x="T1" y="0"/>
              </a:cxn>
            </a:cxnLst>
            <a:rect l="0" t="0" r="r" b="b"/>
            <a:pathLst>
              <a:path w="12192000">
                <a:moveTo>
                  <a:pt x="0" y="0"/>
                </a:moveTo>
                <a:lnTo>
                  <a:pt x="12191999"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3" name="object 33"/>
          <p:cNvSpPr>
            <a:spLocks/>
          </p:cNvSpPr>
          <p:nvPr/>
        </p:nvSpPr>
        <p:spPr bwMode="auto">
          <a:xfrm>
            <a:off x="0" y="1755775"/>
            <a:ext cx="9144000" cy="0"/>
          </a:xfrm>
          <a:custGeom>
            <a:avLst/>
            <a:gdLst>
              <a:gd name="T0" fmla="*/ 0 w 12192000"/>
              <a:gd name="T1" fmla="*/ 9143999 w 12192000"/>
              <a:gd name="T2" fmla="*/ 0 60000 65536"/>
              <a:gd name="T3" fmla="*/ 0 60000 65536"/>
            </a:gdLst>
            <a:ahLst/>
            <a:cxnLst>
              <a:cxn ang="T2">
                <a:pos x="T0" y="0"/>
              </a:cxn>
              <a:cxn ang="T3">
                <a:pos x="T1" y="0"/>
              </a:cxn>
            </a:cxnLst>
            <a:rect l="0" t="0" r="r" b="b"/>
            <a:pathLst>
              <a:path w="12192000">
                <a:moveTo>
                  <a:pt x="0" y="0"/>
                </a:moveTo>
                <a:lnTo>
                  <a:pt x="12191999"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4" name="object 34"/>
          <p:cNvSpPr>
            <a:spLocks/>
          </p:cNvSpPr>
          <p:nvPr/>
        </p:nvSpPr>
        <p:spPr bwMode="auto">
          <a:xfrm>
            <a:off x="511175" y="4752975"/>
            <a:ext cx="8632825" cy="0"/>
          </a:xfrm>
          <a:custGeom>
            <a:avLst/>
            <a:gdLst>
              <a:gd name="T0" fmla="*/ 0 w 11511280"/>
              <a:gd name="T1" fmla="*/ 8632368 w 11511280"/>
              <a:gd name="T2" fmla="*/ 0 60000 65536"/>
              <a:gd name="T3" fmla="*/ 0 60000 65536"/>
            </a:gdLst>
            <a:ahLst/>
            <a:cxnLst>
              <a:cxn ang="T2">
                <a:pos x="T0" y="0"/>
              </a:cxn>
              <a:cxn ang="T3">
                <a:pos x="T1" y="0"/>
              </a:cxn>
            </a:cxnLst>
            <a:rect l="0" t="0" r="r" b="b"/>
            <a:pathLst>
              <a:path w="11511280">
                <a:moveTo>
                  <a:pt x="0" y="0"/>
                </a:moveTo>
                <a:lnTo>
                  <a:pt x="1151067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5" name="object 35"/>
          <p:cNvSpPr>
            <a:spLocks/>
          </p:cNvSpPr>
          <p:nvPr/>
        </p:nvSpPr>
        <p:spPr bwMode="auto">
          <a:xfrm>
            <a:off x="0" y="538163"/>
            <a:ext cx="0" cy="6319837"/>
          </a:xfrm>
          <a:custGeom>
            <a:avLst/>
            <a:gdLst>
              <a:gd name="T0" fmla="*/ 0 h 6320790"/>
              <a:gd name="T1" fmla="*/ 6319454 h 6320790"/>
              <a:gd name="T2" fmla="*/ 0 60000 65536"/>
              <a:gd name="T3" fmla="*/ 0 60000 65536"/>
            </a:gdLst>
            <a:ahLst/>
            <a:cxnLst>
              <a:cxn ang="T2">
                <a:pos x="0" y="T0"/>
              </a:cxn>
              <a:cxn ang="T3">
                <a:pos x="0" y="T1"/>
              </a:cxn>
            </a:cxnLst>
            <a:rect l="0" t="0" r="r" b="b"/>
            <a:pathLst>
              <a:path h="6320790">
                <a:moveTo>
                  <a:pt x="0" y="0"/>
                </a:moveTo>
                <a:lnTo>
                  <a:pt x="0" y="632040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6" name="object 36"/>
          <p:cNvSpPr>
            <a:spLocks/>
          </p:cNvSpPr>
          <p:nvPr/>
        </p:nvSpPr>
        <p:spPr bwMode="auto">
          <a:xfrm>
            <a:off x="9144000" y="0"/>
            <a:ext cx="0" cy="6858000"/>
          </a:xfrm>
          <a:custGeom>
            <a:avLst/>
            <a:gdLst>
              <a:gd name="T0" fmla="*/ 0 h 6858000"/>
              <a:gd name="T1" fmla="*/ 6857998 h 6858000"/>
              <a:gd name="T2" fmla="*/ 0 60000 65536"/>
              <a:gd name="T3" fmla="*/ 0 60000 65536"/>
            </a:gdLst>
            <a:ahLst/>
            <a:cxnLst>
              <a:cxn ang="T2">
                <a:pos x="0" y="T0"/>
              </a:cxn>
              <a:cxn ang="T3">
                <a:pos x="0" y="T1"/>
              </a:cxn>
            </a:cxnLst>
            <a:rect l="0" t="0" r="r" b="b"/>
            <a:pathLst>
              <a:path h="6858000">
                <a:moveTo>
                  <a:pt x="0" y="0"/>
                </a:moveTo>
                <a:lnTo>
                  <a:pt x="0" y="685799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57" name="object 37"/>
          <p:cNvSpPr>
            <a:spLocks/>
          </p:cNvSpPr>
          <p:nvPr/>
        </p:nvSpPr>
        <p:spPr bwMode="auto">
          <a:xfrm>
            <a:off x="7446963" y="0"/>
            <a:ext cx="1697037" cy="0"/>
          </a:xfrm>
          <a:custGeom>
            <a:avLst/>
            <a:gdLst>
              <a:gd name="T0" fmla="*/ 0 w 2263775"/>
              <a:gd name="T1" fmla="*/ 1696656 w 2263775"/>
              <a:gd name="T2" fmla="*/ 0 60000 65536"/>
              <a:gd name="T3" fmla="*/ 0 60000 65536"/>
            </a:gdLst>
            <a:ahLst/>
            <a:cxnLst>
              <a:cxn ang="T2">
                <a:pos x="T0" y="0"/>
              </a:cxn>
              <a:cxn ang="T3">
                <a:pos x="T1" y="0"/>
              </a:cxn>
            </a:cxnLst>
            <a:rect l="0" t="0" r="r" b="b"/>
            <a:pathLst>
              <a:path w="2263775">
                <a:moveTo>
                  <a:pt x="0" y="0"/>
                </a:moveTo>
                <a:lnTo>
                  <a:pt x="2263267"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 name="object 38"/>
          <p:cNvSpPr txBox="1"/>
          <p:nvPr/>
        </p:nvSpPr>
        <p:spPr>
          <a:xfrm>
            <a:off x="7527925" y="42863"/>
            <a:ext cx="1539875" cy="307975"/>
          </a:xfrm>
          <a:prstGeom prst="rect">
            <a:avLst/>
          </a:prstGeom>
        </p:spPr>
        <p:txBody>
          <a:bodyPr lIns="0" tIns="0" rIns="0" bIns="0">
            <a:spAutoFit/>
          </a:bodyPr>
          <a:lstStyle/>
          <a:p>
            <a:pPr marL="10517">
              <a:defRPr/>
            </a:pPr>
            <a:r>
              <a:rPr sz="1000" b="1" dirty="0">
                <a:latin typeface="Arial"/>
                <a:ea typeface="+mn-ea"/>
                <a:cs typeface="Arial"/>
              </a:rPr>
              <a:t>H</a:t>
            </a:r>
            <a:r>
              <a:rPr sz="1000" b="1" spc="-4" dirty="0">
                <a:latin typeface="Arial"/>
                <a:ea typeface="+mn-ea"/>
                <a:cs typeface="Arial"/>
              </a:rPr>
              <a:t>o</a:t>
            </a:r>
            <a:r>
              <a:rPr sz="1000" b="1" dirty="0">
                <a:latin typeface="Arial"/>
                <a:ea typeface="+mn-ea"/>
                <a:cs typeface="Arial"/>
              </a:rPr>
              <a:t>w</a:t>
            </a:r>
            <a:r>
              <a:rPr sz="1000" b="1" spc="12" dirty="0">
                <a:latin typeface="Arial"/>
                <a:ea typeface="+mn-ea"/>
                <a:cs typeface="Arial"/>
              </a:rPr>
              <a:t> </a:t>
            </a:r>
            <a:r>
              <a:rPr sz="1000" b="1" dirty="0">
                <a:latin typeface="Arial"/>
                <a:ea typeface="+mn-ea"/>
                <a:cs typeface="Arial"/>
              </a:rPr>
              <a:t>pro</a:t>
            </a:r>
            <a:r>
              <a:rPr sz="1000" b="1" spc="-21" dirty="0">
                <a:latin typeface="Arial"/>
                <a:ea typeface="+mn-ea"/>
                <a:cs typeface="Arial"/>
              </a:rPr>
              <a:t>v</a:t>
            </a:r>
            <a:r>
              <a:rPr sz="1000" b="1" dirty="0">
                <a:latin typeface="Arial"/>
                <a:ea typeface="+mn-ea"/>
                <a:cs typeface="Arial"/>
              </a:rPr>
              <a:t>i</a:t>
            </a:r>
            <a:r>
              <a:rPr sz="1000" b="1" spc="4" dirty="0">
                <a:latin typeface="Arial"/>
                <a:ea typeface="+mn-ea"/>
                <a:cs typeface="Arial"/>
              </a:rPr>
              <a:t>s</a:t>
            </a:r>
            <a:r>
              <a:rPr sz="1000" b="1" dirty="0">
                <a:latin typeface="Arial"/>
                <a:ea typeface="+mn-ea"/>
                <a:cs typeface="Arial"/>
              </a:rPr>
              <a:t>ion</a:t>
            </a:r>
            <a:r>
              <a:rPr sz="1000" b="1" spc="21" dirty="0">
                <a:latin typeface="Arial"/>
                <a:ea typeface="+mn-ea"/>
                <a:cs typeface="Arial"/>
              </a:rPr>
              <a:t> </a:t>
            </a:r>
            <a:r>
              <a:rPr sz="1000" b="1" dirty="0">
                <a:latin typeface="Arial"/>
                <a:ea typeface="+mn-ea"/>
                <a:cs typeface="Arial"/>
              </a:rPr>
              <a:t>is</a:t>
            </a:r>
            <a:r>
              <a:rPr sz="1000" b="1" spc="-4" dirty="0">
                <a:latin typeface="Arial"/>
                <a:ea typeface="+mn-ea"/>
                <a:cs typeface="Arial"/>
              </a:rPr>
              <a:t> </a:t>
            </a:r>
            <a:r>
              <a:rPr sz="1000" b="1" dirty="0">
                <a:latin typeface="Arial"/>
                <a:ea typeface="+mn-ea"/>
                <a:cs typeface="Arial"/>
              </a:rPr>
              <a:t>addressed</a:t>
            </a:r>
            <a:endParaRPr sz="1000">
              <a:latin typeface="Arial"/>
              <a:ea typeface="+mn-ea"/>
              <a:cs typeface="Arial"/>
            </a:endParaRPr>
          </a:p>
        </p:txBody>
      </p:sp>
      <p:sp>
        <p:nvSpPr>
          <p:cNvPr id="39" name="object 39"/>
          <p:cNvSpPr txBox="1"/>
          <p:nvPr/>
        </p:nvSpPr>
        <p:spPr>
          <a:xfrm>
            <a:off x="544107" y="792276"/>
            <a:ext cx="307777" cy="718820"/>
          </a:xfrm>
          <a:prstGeom prst="rect">
            <a:avLst/>
          </a:prstGeom>
        </p:spPr>
        <p:txBody>
          <a:bodyPr vert="vert270" lIns="0" tIns="0" rIns="0" bIns="0">
            <a:spAutoFit/>
          </a:bodyPr>
          <a:lstStyle/>
          <a:p>
            <a:pPr marL="10517" marR="4207" indent="175105">
              <a:defRPr/>
            </a:pPr>
            <a:r>
              <a:rPr sz="1000" b="1" dirty="0">
                <a:latin typeface="Arial"/>
                <a:ea typeface="+mn-ea"/>
                <a:cs typeface="Arial"/>
              </a:rPr>
              <a:t>#</a:t>
            </a:r>
            <a:r>
              <a:rPr sz="1000" b="1" spc="-8" dirty="0">
                <a:latin typeface="Arial"/>
                <a:ea typeface="+mn-ea"/>
                <a:cs typeface="Arial"/>
              </a:rPr>
              <a:t> </a:t>
            </a:r>
            <a:r>
              <a:rPr sz="1000" b="1" dirty="0">
                <a:latin typeface="Arial"/>
                <a:ea typeface="+mn-ea"/>
                <a:cs typeface="Arial"/>
              </a:rPr>
              <a:t>of Pro</a:t>
            </a:r>
            <a:r>
              <a:rPr sz="1000" b="1" spc="-17" dirty="0">
                <a:latin typeface="Arial"/>
                <a:ea typeface="+mn-ea"/>
                <a:cs typeface="Arial"/>
              </a:rPr>
              <a:t>v</a:t>
            </a:r>
            <a:r>
              <a:rPr sz="1000" b="1" dirty="0">
                <a:latin typeface="Arial"/>
                <a:ea typeface="+mn-ea"/>
                <a:cs typeface="Arial"/>
              </a:rPr>
              <a:t>i</a:t>
            </a:r>
            <a:r>
              <a:rPr sz="1000" b="1" spc="4" dirty="0">
                <a:latin typeface="Arial"/>
                <a:ea typeface="+mn-ea"/>
                <a:cs typeface="Arial"/>
              </a:rPr>
              <a:t>s</a:t>
            </a:r>
            <a:r>
              <a:rPr sz="1000" b="1" dirty="0">
                <a:latin typeface="Arial"/>
                <a:ea typeface="+mn-ea"/>
                <a:cs typeface="Arial"/>
              </a:rPr>
              <a:t>ion</a:t>
            </a:r>
            <a:endParaRPr sz="1000">
              <a:latin typeface="Arial"/>
              <a:ea typeface="+mn-ea"/>
              <a:cs typeface="Arial"/>
            </a:endParaRPr>
          </a:p>
        </p:txBody>
      </p:sp>
      <p:sp>
        <p:nvSpPr>
          <p:cNvPr id="40" name="object 40"/>
          <p:cNvSpPr txBox="1"/>
          <p:nvPr/>
        </p:nvSpPr>
        <p:spPr>
          <a:xfrm>
            <a:off x="865188" y="1069975"/>
            <a:ext cx="771525" cy="307975"/>
          </a:xfrm>
          <a:prstGeom prst="rect">
            <a:avLst/>
          </a:prstGeom>
        </p:spPr>
        <p:txBody>
          <a:bodyPr lIns="0" tIns="0" rIns="0" bIns="0">
            <a:spAutoFit/>
          </a:bodyPr>
          <a:lstStyle/>
          <a:p>
            <a:pPr marL="10517">
              <a:defRPr/>
            </a:pPr>
            <a:r>
              <a:rPr sz="1000" b="1" dirty="0">
                <a:latin typeface="Arial"/>
                <a:ea typeface="+mn-ea"/>
                <a:cs typeface="Arial"/>
              </a:rPr>
              <a:t>ESSA</a:t>
            </a:r>
            <a:r>
              <a:rPr sz="1000" b="1" spc="-54" dirty="0">
                <a:latin typeface="Arial"/>
                <a:ea typeface="+mn-ea"/>
                <a:cs typeface="Arial"/>
              </a:rPr>
              <a:t> </a:t>
            </a:r>
            <a:r>
              <a:rPr sz="1000" b="1" dirty="0">
                <a:latin typeface="Arial"/>
                <a:ea typeface="+mn-ea"/>
                <a:cs typeface="Arial"/>
              </a:rPr>
              <a:t>Section</a:t>
            </a:r>
            <a:endParaRPr sz="1000">
              <a:latin typeface="Arial"/>
              <a:ea typeface="+mn-ea"/>
              <a:cs typeface="Arial"/>
            </a:endParaRPr>
          </a:p>
        </p:txBody>
      </p:sp>
      <p:sp>
        <p:nvSpPr>
          <p:cNvPr id="41" name="object 41"/>
          <p:cNvSpPr txBox="1"/>
          <p:nvPr/>
        </p:nvSpPr>
        <p:spPr>
          <a:xfrm>
            <a:off x="1954213" y="1069975"/>
            <a:ext cx="1724025" cy="307975"/>
          </a:xfrm>
          <a:prstGeom prst="rect">
            <a:avLst/>
          </a:prstGeom>
        </p:spPr>
        <p:txBody>
          <a:bodyPr lIns="0" tIns="0" rIns="0" bIns="0">
            <a:spAutoFit/>
          </a:bodyPr>
          <a:lstStyle/>
          <a:p>
            <a:pPr marL="10517">
              <a:defRPr/>
            </a:pPr>
            <a:r>
              <a:rPr sz="1000" b="1" dirty="0">
                <a:latin typeface="Arial"/>
                <a:ea typeface="+mn-ea"/>
                <a:cs typeface="Arial"/>
              </a:rPr>
              <a:t>ESSA</a:t>
            </a:r>
            <a:r>
              <a:rPr sz="1000" b="1" spc="-54" dirty="0">
                <a:latin typeface="Arial"/>
                <a:ea typeface="+mn-ea"/>
                <a:cs typeface="Arial"/>
              </a:rPr>
              <a:t> </a:t>
            </a:r>
            <a:r>
              <a:rPr sz="1000" b="1" dirty="0">
                <a:latin typeface="Arial"/>
                <a:ea typeface="+mn-ea"/>
                <a:cs typeface="Arial"/>
              </a:rPr>
              <a:t>Loc</a:t>
            </a:r>
            <a:r>
              <a:rPr sz="1000" b="1" spc="4" dirty="0">
                <a:latin typeface="Arial"/>
                <a:ea typeface="+mn-ea"/>
                <a:cs typeface="Arial"/>
              </a:rPr>
              <a:t>a</a:t>
            </a:r>
            <a:r>
              <a:rPr sz="1000" b="1" dirty="0">
                <a:latin typeface="Arial"/>
                <a:ea typeface="+mn-ea"/>
                <a:cs typeface="Arial"/>
              </a:rPr>
              <a:t>l Pl</a:t>
            </a:r>
            <a:r>
              <a:rPr sz="1000" b="1" spc="4" dirty="0">
                <a:latin typeface="Arial"/>
                <a:ea typeface="+mn-ea"/>
                <a:cs typeface="Arial"/>
              </a:rPr>
              <a:t>a</a:t>
            </a:r>
            <a:r>
              <a:rPr sz="1000" b="1" dirty="0">
                <a:latin typeface="Arial"/>
                <a:ea typeface="+mn-ea"/>
                <a:cs typeface="Arial"/>
              </a:rPr>
              <a:t>nning</a:t>
            </a:r>
            <a:r>
              <a:rPr sz="1000" b="1" spc="8" dirty="0">
                <a:latin typeface="Arial"/>
                <a:ea typeface="+mn-ea"/>
                <a:cs typeface="Arial"/>
              </a:rPr>
              <a:t> </a:t>
            </a:r>
            <a:r>
              <a:rPr sz="1000" b="1" dirty="0">
                <a:latin typeface="Arial"/>
                <a:ea typeface="+mn-ea"/>
                <a:cs typeface="Arial"/>
              </a:rPr>
              <a:t>Pro</a:t>
            </a:r>
            <a:r>
              <a:rPr sz="1000" b="1" spc="-17" dirty="0">
                <a:latin typeface="Arial"/>
                <a:ea typeface="+mn-ea"/>
                <a:cs typeface="Arial"/>
              </a:rPr>
              <a:t>v</a:t>
            </a:r>
            <a:r>
              <a:rPr sz="1000" b="1" dirty="0">
                <a:latin typeface="Arial"/>
                <a:ea typeface="+mn-ea"/>
                <a:cs typeface="Arial"/>
              </a:rPr>
              <a:t>i</a:t>
            </a:r>
            <a:r>
              <a:rPr sz="1000" b="1" spc="4" dirty="0">
                <a:latin typeface="Arial"/>
                <a:ea typeface="+mn-ea"/>
                <a:cs typeface="Arial"/>
              </a:rPr>
              <a:t>s</a:t>
            </a:r>
            <a:r>
              <a:rPr sz="1000" b="1" dirty="0">
                <a:latin typeface="Arial"/>
                <a:ea typeface="+mn-ea"/>
                <a:cs typeface="Arial"/>
              </a:rPr>
              <a:t>ion</a:t>
            </a:r>
            <a:endParaRPr sz="1000">
              <a:latin typeface="Arial"/>
              <a:ea typeface="+mn-ea"/>
              <a:cs typeface="Arial"/>
            </a:endParaRPr>
          </a:p>
        </p:txBody>
      </p:sp>
      <p:sp>
        <p:nvSpPr>
          <p:cNvPr id="42" name="object 42"/>
          <p:cNvSpPr txBox="1"/>
          <p:nvPr/>
        </p:nvSpPr>
        <p:spPr>
          <a:xfrm>
            <a:off x="6882252" y="692252"/>
            <a:ext cx="307777" cy="974725"/>
          </a:xfrm>
          <a:prstGeom prst="rect">
            <a:avLst/>
          </a:prstGeom>
        </p:spPr>
        <p:txBody>
          <a:bodyPr vert="vert270" lIns="0" tIns="0" rIns="0" bIns="0">
            <a:spAutoFit/>
          </a:bodyPr>
          <a:lstStyle/>
          <a:p>
            <a:pPr marL="10517" marR="4207">
              <a:defRPr/>
            </a:pPr>
            <a:r>
              <a:rPr sz="1000" b="1" dirty="0">
                <a:latin typeface="Arial"/>
                <a:ea typeface="+mn-ea"/>
                <a:cs typeface="Arial"/>
              </a:rPr>
              <a:t>State</a:t>
            </a:r>
            <a:r>
              <a:rPr sz="1000" b="1" spc="-8" dirty="0">
                <a:latin typeface="Arial"/>
                <a:ea typeface="+mn-ea"/>
                <a:cs typeface="Arial"/>
              </a:rPr>
              <a:t> </a:t>
            </a:r>
            <a:r>
              <a:rPr sz="1000" b="1" dirty="0">
                <a:latin typeface="Arial"/>
                <a:ea typeface="+mn-ea"/>
                <a:cs typeface="Arial"/>
              </a:rPr>
              <a:t>Priority </a:t>
            </a:r>
            <a:r>
              <a:rPr sz="1000" b="1" spc="-33" dirty="0">
                <a:latin typeface="Arial"/>
                <a:ea typeface="+mn-ea"/>
                <a:cs typeface="Arial"/>
              </a:rPr>
              <a:t>A</a:t>
            </a:r>
            <a:r>
              <a:rPr sz="1000" b="1" dirty="0">
                <a:latin typeface="Arial"/>
                <a:ea typeface="+mn-ea"/>
                <a:cs typeface="Arial"/>
              </a:rPr>
              <a:t>lignment</a:t>
            </a:r>
            <a:endParaRPr sz="1000">
              <a:latin typeface="Arial"/>
              <a:ea typeface="+mn-ea"/>
              <a:cs typeface="Arial"/>
            </a:endParaRPr>
          </a:p>
        </p:txBody>
      </p:sp>
      <p:sp>
        <p:nvSpPr>
          <p:cNvPr id="43" name="object 43"/>
          <p:cNvSpPr txBox="1"/>
          <p:nvPr/>
        </p:nvSpPr>
        <p:spPr>
          <a:xfrm>
            <a:off x="7506998" y="1231596"/>
            <a:ext cx="153888" cy="434975"/>
          </a:xfrm>
          <a:prstGeom prst="rect">
            <a:avLst/>
          </a:prstGeom>
        </p:spPr>
        <p:txBody>
          <a:bodyPr vert="vert270" lIns="0" tIns="0" rIns="0" bIns="0">
            <a:spAutoFit/>
          </a:bodyPr>
          <a:lstStyle/>
          <a:p>
            <a:pPr marL="10517">
              <a:defRPr/>
            </a:pPr>
            <a:r>
              <a:rPr sz="1000" b="1" dirty="0">
                <a:latin typeface="Arial"/>
                <a:ea typeface="+mn-ea"/>
                <a:cs typeface="Arial"/>
              </a:rPr>
              <a:t>L</a:t>
            </a:r>
            <a:r>
              <a:rPr sz="1000" b="1" spc="-4" dirty="0">
                <a:latin typeface="Arial"/>
                <a:ea typeface="+mn-ea"/>
                <a:cs typeface="Arial"/>
              </a:rPr>
              <a:t>C</a:t>
            </a:r>
            <a:r>
              <a:rPr sz="1000" b="1" spc="-33" dirty="0">
                <a:latin typeface="Arial"/>
                <a:ea typeface="+mn-ea"/>
                <a:cs typeface="Arial"/>
              </a:rPr>
              <a:t>A</a:t>
            </a:r>
            <a:r>
              <a:rPr sz="1000" b="1" dirty="0">
                <a:latin typeface="Arial"/>
                <a:ea typeface="+mn-ea"/>
                <a:cs typeface="Arial"/>
              </a:rPr>
              <a:t>P</a:t>
            </a:r>
            <a:endParaRPr sz="1000">
              <a:latin typeface="Arial"/>
              <a:ea typeface="+mn-ea"/>
              <a:cs typeface="Arial"/>
            </a:endParaRPr>
          </a:p>
        </p:txBody>
      </p:sp>
      <p:sp>
        <p:nvSpPr>
          <p:cNvPr id="44" name="object 44"/>
          <p:cNvSpPr txBox="1"/>
          <p:nvPr/>
        </p:nvSpPr>
        <p:spPr>
          <a:xfrm>
            <a:off x="7820464" y="895554"/>
            <a:ext cx="307777" cy="771525"/>
          </a:xfrm>
          <a:prstGeom prst="rect">
            <a:avLst/>
          </a:prstGeom>
        </p:spPr>
        <p:txBody>
          <a:bodyPr vert="vert270" lIns="0" tIns="0" rIns="0" bIns="0">
            <a:spAutoFit/>
          </a:bodyPr>
          <a:lstStyle/>
          <a:p>
            <a:pPr marL="10517" marR="4207">
              <a:defRPr/>
            </a:pPr>
            <a:r>
              <a:rPr sz="1000" b="1" dirty="0">
                <a:latin typeface="Arial"/>
                <a:ea typeface="+mn-ea"/>
                <a:cs typeface="Arial"/>
              </a:rPr>
              <a:t>Other D</a:t>
            </a:r>
            <a:r>
              <a:rPr sz="1000" b="1" spc="-4" dirty="0">
                <a:latin typeface="Arial"/>
                <a:ea typeface="+mn-ea"/>
                <a:cs typeface="Arial"/>
              </a:rPr>
              <a:t>o</a:t>
            </a:r>
            <a:r>
              <a:rPr sz="1000" b="1" dirty="0">
                <a:latin typeface="Arial"/>
                <a:ea typeface="+mn-ea"/>
                <a:cs typeface="Arial"/>
              </a:rPr>
              <a:t>cument</a:t>
            </a:r>
            <a:endParaRPr sz="1000">
              <a:latin typeface="Arial"/>
              <a:ea typeface="+mn-ea"/>
              <a:cs typeface="Arial"/>
            </a:endParaRPr>
          </a:p>
        </p:txBody>
      </p:sp>
      <p:sp>
        <p:nvSpPr>
          <p:cNvPr id="45" name="object 45"/>
          <p:cNvSpPr txBox="1"/>
          <p:nvPr/>
        </p:nvSpPr>
        <p:spPr>
          <a:xfrm>
            <a:off x="8277379" y="850137"/>
            <a:ext cx="307777" cy="816610"/>
          </a:xfrm>
          <a:prstGeom prst="rect">
            <a:avLst/>
          </a:prstGeom>
        </p:spPr>
        <p:txBody>
          <a:bodyPr vert="vert270" lIns="0" tIns="0" rIns="0" bIns="0">
            <a:spAutoFit/>
          </a:bodyPr>
          <a:lstStyle/>
          <a:p>
            <a:pPr marL="10517">
              <a:defRPr/>
            </a:pPr>
            <a:r>
              <a:rPr sz="1000" b="1" dirty="0">
                <a:latin typeface="Arial"/>
                <a:ea typeface="+mn-ea"/>
                <a:cs typeface="Arial"/>
              </a:rPr>
              <a:t>L</a:t>
            </a:r>
            <a:r>
              <a:rPr sz="1000" b="1" spc="-4" dirty="0">
                <a:latin typeface="Arial"/>
                <a:ea typeface="+mn-ea"/>
                <a:cs typeface="Arial"/>
              </a:rPr>
              <a:t>C</a:t>
            </a:r>
            <a:r>
              <a:rPr sz="1000" b="1" spc="-33" dirty="0">
                <a:latin typeface="Arial"/>
                <a:ea typeface="+mn-ea"/>
                <a:cs typeface="Arial"/>
              </a:rPr>
              <a:t>A</a:t>
            </a:r>
            <a:r>
              <a:rPr sz="1000" b="1" dirty="0">
                <a:latin typeface="Arial"/>
                <a:ea typeface="+mn-ea"/>
                <a:cs typeface="Arial"/>
              </a:rPr>
              <a:t>P</a:t>
            </a:r>
            <a:endParaRPr sz="1000">
              <a:latin typeface="Arial"/>
              <a:ea typeface="+mn-ea"/>
              <a:cs typeface="Arial"/>
            </a:endParaRPr>
          </a:p>
          <a:p>
            <a:pPr marL="10517">
              <a:defRPr/>
            </a:pPr>
            <a:r>
              <a:rPr sz="1000" b="1" spc="-33" dirty="0">
                <a:latin typeface="Arial"/>
                <a:ea typeface="+mn-ea"/>
                <a:cs typeface="Arial"/>
              </a:rPr>
              <a:t>A</a:t>
            </a:r>
            <a:r>
              <a:rPr sz="1000" b="1" dirty="0">
                <a:latin typeface="Arial"/>
                <a:ea typeface="+mn-ea"/>
                <a:cs typeface="Arial"/>
              </a:rPr>
              <a:t>ddendum</a:t>
            </a:r>
            <a:endParaRPr sz="1000">
              <a:latin typeface="Arial"/>
              <a:ea typeface="+mn-ea"/>
              <a:cs typeface="Arial"/>
            </a:endParaRPr>
          </a:p>
        </p:txBody>
      </p:sp>
      <p:sp>
        <p:nvSpPr>
          <p:cNvPr id="46" name="object 46"/>
          <p:cNvSpPr txBox="1"/>
          <p:nvPr/>
        </p:nvSpPr>
        <p:spPr>
          <a:xfrm>
            <a:off x="8738771" y="894030"/>
            <a:ext cx="307777" cy="772795"/>
          </a:xfrm>
          <a:prstGeom prst="rect">
            <a:avLst/>
          </a:prstGeom>
        </p:spPr>
        <p:txBody>
          <a:bodyPr vert="vert270" lIns="0" tIns="0" rIns="0" bIns="0">
            <a:spAutoFit/>
          </a:bodyPr>
          <a:lstStyle/>
          <a:p>
            <a:pPr marL="10517" marR="4207">
              <a:defRPr/>
            </a:pPr>
            <a:r>
              <a:rPr sz="1000" b="1" dirty="0">
                <a:latin typeface="Arial"/>
                <a:ea typeface="+mn-ea"/>
                <a:cs typeface="Arial"/>
              </a:rPr>
              <a:t>N</a:t>
            </a:r>
            <a:r>
              <a:rPr sz="1000" b="1" spc="-4" dirty="0">
                <a:latin typeface="Arial"/>
                <a:ea typeface="+mn-ea"/>
                <a:cs typeface="Arial"/>
              </a:rPr>
              <a:t>o</a:t>
            </a:r>
            <a:r>
              <a:rPr sz="1000" b="1" dirty="0">
                <a:latin typeface="Arial"/>
                <a:ea typeface="+mn-ea"/>
                <a:cs typeface="Arial"/>
              </a:rPr>
              <a:t>t appli</a:t>
            </a:r>
            <a:r>
              <a:rPr sz="1000" b="1" spc="4" dirty="0">
                <a:latin typeface="Arial"/>
                <a:ea typeface="+mn-ea"/>
                <a:cs typeface="Arial"/>
              </a:rPr>
              <a:t>c</a:t>
            </a:r>
            <a:r>
              <a:rPr sz="1000" b="1" dirty="0">
                <a:latin typeface="Arial"/>
                <a:ea typeface="+mn-ea"/>
                <a:cs typeface="Arial"/>
              </a:rPr>
              <a:t>able</a:t>
            </a:r>
            <a:endParaRPr sz="1000">
              <a:latin typeface="Arial"/>
              <a:ea typeface="+mn-ea"/>
              <a:cs typeface="Arial"/>
            </a:endParaRPr>
          </a:p>
        </p:txBody>
      </p:sp>
      <p:sp>
        <p:nvSpPr>
          <p:cNvPr id="56367" name="object 47"/>
          <p:cNvSpPr txBox="1">
            <a:spLocks noChangeArrowheads="1"/>
          </p:cNvSpPr>
          <p:nvPr/>
        </p:nvSpPr>
        <p:spPr bwMode="auto">
          <a:xfrm>
            <a:off x="66675" y="1803400"/>
            <a:ext cx="381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indent="1588">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1200">
                <a:solidFill>
                  <a:srgbClr val="000054"/>
                </a:solidFill>
                <a:cs typeface="Arial" charset="0"/>
              </a:rPr>
              <a:t>Title I, Part A</a:t>
            </a:r>
          </a:p>
        </p:txBody>
      </p:sp>
      <p:sp>
        <p:nvSpPr>
          <p:cNvPr id="56368" name="object 48"/>
          <p:cNvSpPr txBox="1">
            <a:spLocks noChangeArrowheads="1"/>
          </p:cNvSpPr>
          <p:nvPr/>
        </p:nvSpPr>
        <p:spPr bwMode="auto">
          <a:xfrm>
            <a:off x="625475" y="3163888"/>
            <a:ext cx="936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1200">
                <a:solidFill>
                  <a:srgbClr val="000054"/>
                </a:solidFill>
                <a:cs typeface="Arial" charset="0"/>
              </a:rPr>
              <a:t>1</a:t>
            </a:r>
          </a:p>
        </p:txBody>
      </p:sp>
      <p:sp>
        <p:nvSpPr>
          <p:cNvPr id="49" name="object 49"/>
          <p:cNvSpPr txBox="1"/>
          <p:nvPr/>
        </p:nvSpPr>
        <p:spPr>
          <a:xfrm>
            <a:off x="865188" y="3057525"/>
            <a:ext cx="623887" cy="554038"/>
          </a:xfrm>
          <a:prstGeom prst="rect">
            <a:avLst/>
          </a:prstGeom>
        </p:spPr>
        <p:txBody>
          <a:bodyPr lIns="0" tIns="0" rIns="0" bIns="0">
            <a:spAutoFit/>
          </a:bodyPr>
          <a:lstStyle>
            <a:lvl1pPr marL="9525">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r>
              <a:rPr lang="en-US" sz="1200">
                <a:cs typeface="Arial" charset="0"/>
              </a:rPr>
              <a:t>1112(b)(1)</a:t>
            </a:r>
          </a:p>
          <a:p>
            <a:r>
              <a:rPr lang="en-US" sz="1200">
                <a:cs typeface="Arial" charset="0"/>
              </a:rPr>
              <a:t>(A–D)</a:t>
            </a:r>
          </a:p>
        </p:txBody>
      </p:sp>
      <p:sp>
        <p:nvSpPr>
          <p:cNvPr id="56370" name="object 50"/>
          <p:cNvSpPr txBox="1">
            <a:spLocks noChangeArrowheads="1"/>
          </p:cNvSpPr>
          <p:nvPr/>
        </p:nvSpPr>
        <p:spPr bwMode="auto">
          <a:xfrm>
            <a:off x="1954213" y="1882775"/>
            <a:ext cx="480695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9688">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1200" b="1">
                <a:solidFill>
                  <a:srgbClr val="000054"/>
                </a:solidFill>
                <a:cs typeface="Arial" charset="0"/>
              </a:rPr>
              <a:t>Monitoring Student Progress Towards Meeting Challenging State Academic</a:t>
            </a:r>
            <a:endParaRPr lang="en-US" sz="1200">
              <a:solidFill>
                <a:srgbClr val="000054"/>
              </a:solidFill>
              <a:cs typeface="Arial" charset="0"/>
            </a:endParaRPr>
          </a:p>
          <a:p>
            <a:pPr algn="ctr"/>
            <a:r>
              <a:rPr lang="en-US" sz="1200" b="1">
                <a:solidFill>
                  <a:srgbClr val="000054"/>
                </a:solidFill>
                <a:cs typeface="Arial" charset="0"/>
              </a:rPr>
              <a:t>Standards</a:t>
            </a:r>
            <a:endParaRPr lang="en-US" sz="1200">
              <a:solidFill>
                <a:srgbClr val="000054"/>
              </a:solidFill>
              <a:cs typeface="Arial" charset="0"/>
            </a:endParaRPr>
          </a:p>
          <a:p>
            <a:r>
              <a:rPr lang="en-US" sz="1200">
                <a:solidFill>
                  <a:srgbClr val="000054"/>
                </a:solidFill>
                <a:cs typeface="Arial" charset="0"/>
              </a:rPr>
              <a:t>Describe how the local educational agency will monitor students’ progress in meeting the challenging State academic standards by—</a:t>
            </a:r>
          </a:p>
          <a:p>
            <a:pPr>
              <a:buFontTx/>
              <a:buAutoNum type="alphaUcParenBoth"/>
            </a:pPr>
            <a:r>
              <a:rPr lang="en-US" sz="1200">
                <a:solidFill>
                  <a:srgbClr val="000054"/>
                </a:solidFill>
                <a:cs typeface="Arial" charset="0"/>
              </a:rPr>
              <a:t>developing and implementing a well-rounded program of instruction to meet the academic needs of all students;</a:t>
            </a:r>
          </a:p>
          <a:p>
            <a:pPr>
              <a:buFontTx/>
              <a:buAutoNum type="alphaUcParenBoth"/>
            </a:pPr>
            <a:r>
              <a:rPr lang="en-US" sz="1200">
                <a:solidFill>
                  <a:srgbClr val="000054"/>
                </a:solidFill>
                <a:cs typeface="Arial" charset="0"/>
              </a:rPr>
              <a:t>identifying students who may be at risk for academic failure;</a:t>
            </a:r>
          </a:p>
          <a:p>
            <a:pPr>
              <a:buFontTx/>
              <a:buAutoNum type="alphaUcParenBoth"/>
            </a:pPr>
            <a:r>
              <a:rPr lang="en-US" sz="1200">
                <a:solidFill>
                  <a:srgbClr val="000054"/>
                </a:solidFill>
                <a:cs typeface="Arial" charset="0"/>
              </a:rPr>
              <a:t>providing additional educational assistance to individual students the local educational agency or school determines need help in meeting the challenging State academic standards; and</a:t>
            </a:r>
          </a:p>
          <a:p>
            <a:pPr algn="just">
              <a:buFontTx/>
              <a:buAutoNum type="alphaUcParenBoth"/>
            </a:pPr>
            <a:r>
              <a:rPr lang="en-US" sz="1200">
                <a:solidFill>
                  <a:srgbClr val="000054"/>
                </a:solidFill>
                <a:cs typeface="Arial" charset="0"/>
              </a:rPr>
              <a:t>identifying and implementing instructional and other strategies intended to strengthen academic programs and improve school conditions for student learning.</a:t>
            </a:r>
          </a:p>
        </p:txBody>
      </p:sp>
      <p:sp>
        <p:nvSpPr>
          <p:cNvPr id="51" name="object 51"/>
          <p:cNvSpPr txBox="1"/>
          <p:nvPr/>
        </p:nvSpPr>
        <p:spPr>
          <a:xfrm>
            <a:off x="6864350" y="1803400"/>
            <a:ext cx="1076325" cy="554038"/>
          </a:xfrm>
          <a:prstGeom prst="rect">
            <a:avLst/>
          </a:prstGeom>
        </p:spPr>
        <p:txBody>
          <a:bodyPr lIns="0" tIns="0" rIns="0" bIns="0">
            <a:spAutoFit/>
          </a:bodyPr>
          <a:lstStyle/>
          <a:p>
            <a:pPr marL="10517">
              <a:tabLst>
                <a:tab pos="699898" algn="l"/>
                <a:tab pos="1045903" algn="l"/>
              </a:tabLst>
              <a:defRPr/>
            </a:pPr>
            <a:r>
              <a:rPr sz="1200" dirty="0">
                <a:latin typeface="Arial"/>
                <a:ea typeface="+mn-ea"/>
                <a:cs typeface="Arial"/>
              </a:rPr>
              <a:t>1,</a:t>
            </a:r>
            <a:r>
              <a:rPr sz="1200" spc="-12" dirty="0">
                <a:latin typeface="Arial"/>
                <a:ea typeface="+mn-ea"/>
                <a:cs typeface="Arial"/>
              </a:rPr>
              <a:t> </a:t>
            </a:r>
            <a:r>
              <a:rPr sz="1200" dirty="0">
                <a:latin typeface="Arial"/>
                <a:ea typeface="+mn-ea"/>
                <a:cs typeface="Arial"/>
              </a:rPr>
              <a:t>2,</a:t>
            </a:r>
            <a:r>
              <a:rPr sz="1200" spc="-12" dirty="0">
                <a:latin typeface="Arial"/>
                <a:ea typeface="+mn-ea"/>
                <a:cs typeface="Arial"/>
              </a:rPr>
              <a:t> </a:t>
            </a:r>
            <a:r>
              <a:rPr sz="1200" dirty="0">
                <a:latin typeface="Arial"/>
                <a:ea typeface="+mn-ea"/>
                <a:cs typeface="Arial"/>
              </a:rPr>
              <a:t>4,	</a:t>
            </a:r>
            <a:r>
              <a:rPr sz="1200" dirty="0">
                <a:latin typeface="Wingdings"/>
                <a:ea typeface="+mn-ea"/>
                <a:cs typeface="Wingdings"/>
              </a:rPr>
              <a:t></a:t>
            </a:r>
            <a:r>
              <a:rPr sz="1200" dirty="0">
                <a:latin typeface="Times New Roman"/>
                <a:ea typeface="+mn-ea"/>
                <a:cs typeface="Times New Roman"/>
              </a:rPr>
              <a:t>	</a:t>
            </a:r>
            <a:r>
              <a:rPr sz="1200" dirty="0">
                <a:latin typeface="Wingdings"/>
                <a:ea typeface="+mn-ea"/>
                <a:cs typeface="Wingdings"/>
              </a:rPr>
              <a:t></a:t>
            </a:r>
            <a:endParaRPr sz="1200">
              <a:latin typeface="Wingdings"/>
              <a:ea typeface="+mn-ea"/>
              <a:cs typeface="Wingdings"/>
            </a:endParaRPr>
          </a:p>
          <a:p>
            <a:pPr marL="10517">
              <a:defRPr/>
            </a:pPr>
            <a:r>
              <a:rPr sz="1200" dirty="0">
                <a:latin typeface="Arial"/>
                <a:ea typeface="+mn-ea"/>
                <a:cs typeface="Arial"/>
              </a:rPr>
              <a:t>7,</a:t>
            </a:r>
            <a:r>
              <a:rPr sz="1200" spc="-12" dirty="0">
                <a:latin typeface="Arial"/>
                <a:ea typeface="+mn-ea"/>
                <a:cs typeface="Arial"/>
              </a:rPr>
              <a:t> </a:t>
            </a:r>
            <a:r>
              <a:rPr sz="1200" dirty="0">
                <a:latin typeface="Arial"/>
                <a:ea typeface="+mn-ea"/>
                <a:cs typeface="Arial"/>
              </a:rPr>
              <a:t>8</a:t>
            </a:r>
            <a:endParaRPr sz="1200">
              <a:latin typeface="Arial"/>
              <a:ea typeface="+mn-ea"/>
              <a:cs typeface="Arial"/>
            </a:endParaRPr>
          </a:p>
        </p:txBody>
      </p:sp>
      <p:sp>
        <p:nvSpPr>
          <p:cNvPr id="56372" name="object 52"/>
          <p:cNvSpPr txBox="1">
            <a:spLocks noChangeArrowheads="1"/>
          </p:cNvSpPr>
          <p:nvPr/>
        </p:nvSpPr>
        <p:spPr bwMode="auto">
          <a:xfrm>
            <a:off x="8259763" y="1803400"/>
            <a:ext cx="1381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1200">
                <a:solidFill>
                  <a:srgbClr val="000054"/>
                </a:solidFill>
                <a:latin typeface="Wingdings" charset="0"/>
                <a:cs typeface="Wingdings" charset="0"/>
              </a:rPr>
              <a:t></a:t>
            </a:r>
          </a:p>
        </p:txBody>
      </p:sp>
      <p:sp>
        <p:nvSpPr>
          <p:cNvPr id="56373" name="object 53"/>
          <p:cNvSpPr txBox="1">
            <a:spLocks noChangeArrowheads="1"/>
          </p:cNvSpPr>
          <p:nvPr/>
        </p:nvSpPr>
        <p:spPr bwMode="auto">
          <a:xfrm>
            <a:off x="552450" y="4968875"/>
            <a:ext cx="855186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r>
              <a:rPr lang="en-US" sz="1200">
                <a:solidFill>
                  <a:srgbClr val="000054"/>
                </a:solidFill>
                <a:cs typeface="Arial" charset="0"/>
              </a:rPr>
              <a:t>For each provision, LEAs will need to provide additional information based on how they will address the provision.</a:t>
            </a:r>
          </a:p>
          <a:p>
            <a:pPr>
              <a:spcBef>
                <a:spcPts val="13"/>
              </a:spcBef>
            </a:pPr>
            <a:endParaRPr lang="en-US" sz="1200">
              <a:solidFill>
                <a:srgbClr val="000054"/>
              </a:solidFill>
              <a:latin typeface="Times New Roman" charset="0"/>
              <a:cs typeface="Times New Roman" charset="0"/>
            </a:endParaRPr>
          </a:p>
          <a:p>
            <a:r>
              <a:rPr lang="en-US" sz="1200">
                <a:solidFill>
                  <a:srgbClr val="000054"/>
                </a:solidFill>
                <a:cs typeface="Arial" charset="0"/>
              </a:rPr>
              <a:t>If the LEA selects “LCAP” or “Other Document,” they will need to provide a Web link to the document and the goal number or page number where the provision is addressed. If a Web link is not available, the LEA will need to submit the document with their LCAP Addendum. LEAs will also have the option to supplement the information in either of these documents in order to fully meet the ESSA provision.</a:t>
            </a:r>
          </a:p>
          <a:p>
            <a:pPr>
              <a:spcBef>
                <a:spcPts val="13"/>
              </a:spcBef>
            </a:pPr>
            <a:endParaRPr lang="en-US" sz="1200">
              <a:solidFill>
                <a:srgbClr val="000054"/>
              </a:solidFill>
              <a:latin typeface="Times New Roman" charset="0"/>
              <a:cs typeface="Times New Roman" charset="0"/>
            </a:endParaRPr>
          </a:p>
          <a:p>
            <a:r>
              <a:rPr lang="en-US" sz="1200">
                <a:solidFill>
                  <a:srgbClr val="000054"/>
                </a:solidFill>
                <a:cs typeface="Arial" charset="0"/>
              </a:rPr>
              <a:t>If the LEA selects “LCAP Addendum”, they will provide a narrative within the LCAP addendum that fully meets the requirements of the ESSA provision.</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3"/>
          <p:cNvSpPr>
            <a:spLocks noChangeArrowheads="1"/>
          </p:cNvSpPr>
          <p:nvPr/>
        </p:nvSpPr>
        <p:spPr bwMode="auto">
          <a:xfrm>
            <a:off x="3124200" y="0"/>
            <a:ext cx="502920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solidFill>
                <a:srgbClr val="000000"/>
              </a:solidFill>
            </a:endParaRPr>
          </a:p>
        </p:txBody>
      </p:sp>
      <p:sp>
        <p:nvSpPr>
          <p:cNvPr id="4" name="object 4"/>
          <p:cNvSpPr>
            <a:spLocks noGrp="1"/>
          </p:cNvSpPr>
          <p:nvPr>
            <p:ph type="sldNum" sz="quarter" idx="12"/>
          </p:nvPr>
        </p:nvSpPr>
        <p:spPr>
          <a:xfrm>
            <a:off x="8340725" y="6480175"/>
            <a:ext cx="125413" cy="277813"/>
          </a:xfrm>
        </p:spPr>
        <p:txBody>
          <a:bodyPr lIns="0" tIns="0" rIns="0" bIns="0">
            <a:spAutoFit/>
          </a:bodyPr>
          <a:lstStyle>
            <a:lvl1pPr marL="2540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A843B3F7-1505-6547-89D0-1901F75C9A5D}" type="slidenum">
              <a:rPr lang="en-US" sz="1400">
                <a:solidFill>
                  <a:schemeClr val="tx1"/>
                </a:solidFill>
              </a:rPr>
              <a:pPr/>
              <a:t>53</a:t>
            </a:fld>
            <a:endParaRPr lang="en-US" sz="14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bject 3"/>
          <p:cNvSpPr>
            <a:spLocks noChangeArrowheads="1"/>
          </p:cNvSpPr>
          <p:nvPr/>
        </p:nvSpPr>
        <p:spPr bwMode="auto">
          <a:xfrm>
            <a:off x="2743200" y="0"/>
            <a:ext cx="563880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solidFill>
                <a:srgbClr val="000000"/>
              </a:solidFill>
            </a:endParaRPr>
          </a:p>
        </p:txBody>
      </p:sp>
      <p:sp>
        <p:nvSpPr>
          <p:cNvPr id="4" name="object 4"/>
          <p:cNvSpPr>
            <a:spLocks noGrp="1"/>
          </p:cNvSpPr>
          <p:nvPr>
            <p:ph type="sldNum" sz="quarter" idx="12"/>
          </p:nvPr>
        </p:nvSpPr>
        <p:spPr>
          <a:xfrm>
            <a:off x="8340725" y="6480175"/>
            <a:ext cx="125413" cy="277813"/>
          </a:xfrm>
        </p:spPr>
        <p:txBody>
          <a:bodyPr lIns="0" tIns="0" rIns="0" bIns="0">
            <a:spAutoFit/>
          </a:bodyPr>
          <a:lstStyle>
            <a:lvl1pPr marL="25400">
              <a:defRPr sz="1300">
                <a:solidFill>
                  <a:srgbClr val="000054"/>
                </a:solidFill>
                <a:latin typeface="Arial" charset="0"/>
                <a:ea typeface="ＭＳ Ｐゴシック" charset="0"/>
              </a:defRPr>
            </a:lvl1pPr>
            <a:lvl2pPr marL="742950" indent="-285750">
              <a:defRPr sz="1300">
                <a:solidFill>
                  <a:srgbClr val="000054"/>
                </a:solidFill>
                <a:latin typeface="Arial" charset="0"/>
                <a:ea typeface="ＭＳ Ｐゴシック" charset="0"/>
              </a:defRPr>
            </a:lvl2pPr>
            <a:lvl3pPr marL="1143000" indent="-228600">
              <a:defRPr sz="1300">
                <a:solidFill>
                  <a:srgbClr val="000054"/>
                </a:solidFill>
                <a:latin typeface="Arial" charset="0"/>
                <a:ea typeface="ＭＳ Ｐゴシック" charset="0"/>
              </a:defRPr>
            </a:lvl3pPr>
            <a:lvl4pPr marL="1600200" indent="-228600">
              <a:defRPr sz="1300">
                <a:solidFill>
                  <a:srgbClr val="000054"/>
                </a:solidFill>
                <a:latin typeface="Arial" charset="0"/>
                <a:ea typeface="ＭＳ Ｐゴシック" charset="0"/>
              </a:defRPr>
            </a:lvl4pPr>
            <a:lvl5pPr marL="2057400" indent="-228600">
              <a:defRPr sz="1300">
                <a:solidFill>
                  <a:srgbClr val="000054"/>
                </a:solidFill>
                <a:latin typeface="Arial" charset="0"/>
                <a:ea typeface="ＭＳ Ｐゴシック" charset="0"/>
              </a:defRPr>
            </a:lvl5pPr>
            <a:lvl6pPr marL="2514600" indent="-228600" eaLnBrk="0" fontAlgn="base" hangingPunct="0">
              <a:spcBef>
                <a:spcPct val="0"/>
              </a:spcBef>
              <a:spcAft>
                <a:spcPct val="0"/>
              </a:spcAft>
              <a:defRPr sz="1300">
                <a:solidFill>
                  <a:srgbClr val="000054"/>
                </a:solidFill>
                <a:latin typeface="Arial" charset="0"/>
                <a:ea typeface="ＭＳ Ｐゴシック" charset="0"/>
              </a:defRPr>
            </a:lvl6pPr>
            <a:lvl7pPr marL="2971800" indent="-228600" eaLnBrk="0" fontAlgn="base" hangingPunct="0">
              <a:spcBef>
                <a:spcPct val="0"/>
              </a:spcBef>
              <a:spcAft>
                <a:spcPct val="0"/>
              </a:spcAft>
              <a:defRPr sz="1300">
                <a:solidFill>
                  <a:srgbClr val="000054"/>
                </a:solidFill>
                <a:latin typeface="Arial" charset="0"/>
                <a:ea typeface="ＭＳ Ｐゴシック" charset="0"/>
              </a:defRPr>
            </a:lvl7pPr>
            <a:lvl8pPr marL="3429000" indent="-228600" eaLnBrk="0" fontAlgn="base" hangingPunct="0">
              <a:spcBef>
                <a:spcPct val="0"/>
              </a:spcBef>
              <a:spcAft>
                <a:spcPct val="0"/>
              </a:spcAft>
              <a:defRPr sz="1300">
                <a:solidFill>
                  <a:srgbClr val="000054"/>
                </a:solidFill>
                <a:latin typeface="Arial" charset="0"/>
                <a:ea typeface="ＭＳ Ｐゴシック" charset="0"/>
              </a:defRPr>
            </a:lvl8pPr>
            <a:lvl9pPr marL="3886200" indent="-228600" eaLnBrk="0" fontAlgn="base" hangingPunct="0">
              <a:spcBef>
                <a:spcPct val="0"/>
              </a:spcBef>
              <a:spcAft>
                <a:spcPct val="0"/>
              </a:spcAft>
              <a:defRPr sz="1300">
                <a:solidFill>
                  <a:srgbClr val="000054"/>
                </a:solidFill>
                <a:latin typeface="Arial" charset="0"/>
                <a:ea typeface="ＭＳ Ｐゴシック" charset="0"/>
              </a:defRPr>
            </a:lvl9pPr>
          </a:lstStyle>
          <a:p>
            <a:fld id="{2246229E-2BA3-1447-B1E0-A1F5BC51CC28}" type="slidenum">
              <a:rPr lang="en-US" sz="1400">
                <a:solidFill>
                  <a:schemeClr val="tx1"/>
                </a:solidFill>
              </a:rPr>
              <a:pPr/>
              <a:t>54</a:t>
            </a:fld>
            <a:endParaRPr lang="en-US" sz="14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905000" y="228600"/>
            <a:ext cx="6858000" cy="1143000"/>
          </a:xfrm>
        </p:spPr>
        <p:txBody>
          <a:bodyPr/>
          <a:lstStyle/>
          <a:p>
            <a:r>
              <a:rPr lang="en-US" sz="3200" b="1">
                <a:solidFill>
                  <a:schemeClr val="tx1"/>
                </a:solidFill>
                <a:latin typeface="Arial" charset="0"/>
              </a:rPr>
              <a:t>Any Questions?</a:t>
            </a:r>
            <a:endParaRPr lang="en-US" sz="3200">
              <a:solidFill>
                <a:schemeClr val="tx1"/>
              </a:solidFill>
              <a:latin typeface="Arial" charset="0"/>
            </a:endParaRPr>
          </a:p>
        </p:txBody>
      </p:sp>
      <p:sp>
        <p:nvSpPr>
          <p:cNvPr id="59395" name="Text Placeholder 2"/>
          <p:cNvSpPr>
            <a:spLocks noGrp="1"/>
          </p:cNvSpPr>
          <p:nvPr>
            <p:ph type="body" idx="1"/>
          </p:nvPr>
        </p:nvSpPr>
        <p:spPr>
          <a:xfrm>
            <a:off x="1905000" y="1600200"/>
            <a:ext cx="6553200" cy="4495800"/>
          </a:xfrm>
        </p:spPr>
        <p:txBody>
          <a:bodyPr/>
          <a:lstStyle/>
          <a:p>
            <a:endParaRPr lang="en-US">
              <a:latin typeface="Arial" charset="0"/>
            </a:endParaRPr>
          </a:p>
        </p:txBody>
      </p:sp>
      <p:sp>
        <p:nvSpPr>
          <p:cNvPr id="5939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6F8086C0-5CEC-C04D-9694-B5B8A8C8BB82}" type="slidenum">
              <a:rPr lang="en-US" sz="1400"/>
              <a:pPr/>
              <a:t>55</a:t>
            </a:fld>
            <a:endParaRPr lang="en-US" sz="1400"/>
          </a:p>
        </p:txBody>
      </p:sp>
      <p:pic>
        <p:nvPicPr>
          <p:cNvPr id="5939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20838"/>
            <a:ext cx="6524625"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68475" y="52388"/>
            <a:ext cx="6999288" cy="1281112"/>
          </a:xfrm>
        </p:spPr>
        <p:txBody>
          <a:bodyPr/>
          <a:lstStyle/>
          <a:p>
            <a:r>
              <a:rPr lang="en-US" sz="3200" b="1">
                <a:solidFill>
                  <a:schemeClr val="tx1"/>
                </a:solidFill>
                <a:latin typeface="Arial" charset="0"/>
                <a:cs typeface="Arial" charset="0"/>
              </a:rPr>
              <a:t>Required Uses of Title III English Learner Funds</a:t>
            </a:r>
            <a:endParaRPr lang="en-US" sz="3200">
              <a:solidFill>
                <a:schemeClr val="tx1"/>
              </a:solidFill>
              <a:latin typeface="Arial" charset="0"/>
            </a:endParaRPr>
          </a:p>
        </p:txBody>
      </p:sp>
      <p:sp>
        <p:nvSpPr>
          <p:cNvPr id="9219" name="Content Placeholder 2"/>
          <p:cNvSpPr>
            <a:spLocks noGrp="1"/>
          </p:cNvSpPr>
          <p:nvPr>
            <p:ph idx="1"/>
          </p:nvPr>
        </p:nvSpPr>
        <p:spPr>
          <a:xfrm>
            <a:off x="1768475" y="1223963"/>
            <a:ext cx="6999288" cy="5481637"/>
          </a:xfrm>
        </p:spPr>
        <p:txBody>
          <a:bodyPr/>
          <a:lstStyle/>
          <a:p>
            <a:pPr marL="0" indent="0">
              <a:buFontTx/>
              <a:buNone/>
            </a:pPr>
            <a:r>
              <a:rPr lang="en-US" sz="2800">
                <a:solidFill>
                  <a:srgbClr val="000000"/>
                </a:solidFill>
                <a:latin typeface="Arial" charset="0"/>
              </a:rPr>
              <a:t>Funds are to be used for </a:t>
            </a:r>
            <a:r>
              <a:rPr lang="en-US" sz="2800" b="1">
                <a:solidFill>
                  <a:srgbClr val="000000"/>
                </a:solidFill>
                <a:latin typeface="Arial" charset="0"/>
              </a:rPr>
              <a:t>supplemental services</a:t>
            </a:r>
            <a:r>
              <a:rPr lang="en-US" sz="2800">
                <a:solidFill>
                  <a:srgbClr val="000000"/>
                </a:solidFill>
                <a:latin typeface="Arial" charset="0"/>
              </a:rPr>
              <a:t>, as part of the instruction program for EL students, that: </a:t>
            </a:r>
          </a:p>
          <a:p>
            <a:pPr marL="971550" lvl="1" indent="-514350">
              <a:buFontTx/>
              <a:buAutoNum type="arabicPeriod"/>
            </a:pPr>
            <a:r>
              <a:rPr lang="en-US">
                <a:solidFill>
                  <a:srgbClr val="000000"/>
                </a:solidFill>
                <a:latin typeface="Arial" charset="0"/>
              </a:rPr>
              <a:t>Provide effective language instruction that meets the needs of ELs and successfully increases:</a:t>
            </a:r>
          </a:p>
          <a:p>
            <a:pPr lvl="2">
              <a:buFont typeface="Wingdings" charset="0"/>
              <a:buChar char="ü"/>
            </a:pPr>
            <a:r>
              <a:rPr lang="en-US">
                <a:solidFill>
                  <a:srgbClr val="000000"/>
                </a:solidFill>
                <a:latin typeface="Arial" charset="0"/>
              </a:rPr>
              <a:t>EL proficiency</a:t>
            </a:r>
          </a:p>
          <a:p>
            <a:pPr lvl="2">
              <a:buFont typeface="Wingdings" charset="0"/>
              <a:buChar char="ü"/>
            </a:pPr>
            <a:r>
              <a:rPr lang="en-US">
                <a:solidFill>
                  <a:srgbClr val="000000"/>
                </a:solidFill>
                <a:latin typeface="Arial" charset="0"/>
              </a:rPr>
              <a:t>Student academic achievement of ELs</a:t>
            </a:r>
          </a:p>
          <a:p>
            <a:pPr marL="971550" lvl="1" indent="-514350">
              <a:buFontTx/>
              <a:buAutoNum type="arabicPeriod"/>
            </a:pPr>
            <a:r>
              <a:rPr lang="en-US">
                <a:solidFill>
                  <a:srgbClr val="000000"/>
                </a:solidFill>
                <a:latin typeface="Arial" charset="0"/>
              </a:rPr>
              <a:t>Effective professional development for teachers/staff </a:t>
            </a:r>
          </a:p>
          <a:p>
            <a:pPr marL="971550" lvl="1" indent="-514350">
              <a:buFontTx/>
              <a:buAutoNum type="arabicPeriod"/>
            </a:pPr>
            <a:r>
              <a:rPr lang="en-US">
                <a:solidFill>
                  <a:srgbClr val="000000"/>
                </a:solidFill>
                <a:latin typeface="Arial" charset="0"/>
              </a:rPr>
              <a:t>Parent Involvement/Community Engagement</a:t>
            </a:r>
          </a:p>
          <a:p>
            <a:pPr marL="0" indent="0"/>
            <a:endParaRPr lang="en-US">
              <a:latin typeface="Arial" charset="0"/>
            </a:endParaRPr>
          </a:p>
        </p:txBody>
      </p:sp>
      <p:sp>
        <p:nvSpPr>
          <p:cNvPr id="922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E9409293-D5FF-614C-895B-F3493A1E0250}" type="slidenum">
              <a:rPr lang="en-US" sz="1400"/>
              <a:pPr/>
              <a:t>6</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
          <p:cNvSpPr txBox="1">
            <a:spLocks noChangeArrowheads="1"/>
          </p:cNvSpPr>
          <p:nvPr/>
        </p:nvSpPr>
        <p:spPr bwMode="auto">
          <a:xfrm>
            <a:off x="0" y="1893888"/>
            <a:ext cx="9144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sz="1000" b="1">
                <a:solidFill>
                  <a:srgbClr val="070C51"/>
                </a:solidFill>
                <a:cs typeface="Arial" charset="0"/>
              </a:rPr>
              <a:t>TOM TORLAKSON</a:t>
            </a:r>
            <a:endParaRPr lang="en-US" sz="1000">
              <a:solidFill>
                <a:srgbClr val="000054"/>
              </a:solidFill>
              <a:cs typeface="Arial" charset="0"/>
            </a:endParaRPr>
          </a:p>
          <a:p>
            <a:pPr algn="ctr"/>
            <a:r>
              <a:rPr lang="en-US" sz="800">
                <a:solidFill>
                  <a:srgbClr val="070C51"/>
                </a:solidFill>
                <a:cs typeface="Arial" charset="0"/>
              </a:rPr>
              <a:t>State Superintendent</a:t>
            </a:r>
            <a:endParaRPr lang="en-US" sz="800">
              <a:solidFill>
                <a:srgbClr val="000054"/>
              </a:solidFill>
              <a:cs typeface="Arial" charset="0"/>
            </a:endParaRPr>
          </a:p>
          <a:p>
            <a:pPr algn="ctr">
              <a:lnSpc>
                <a:spcPts val="950"/>
              </a:lnSpc>
            </a:pPr>
            <a:r>
              <a:rPr lang="en-US" sz="800">
                <a:solidFill>
                  <a:srgbClr val="070C51"/>
                </a:solidFill>
                <a:cs typeface="Arial" charset="0"/>
              </a:rPr>
              <a:t>of Public Instruction</a:t>
            </a:r>
            <a:endParaRPr lang="en-US" sz="800">
              <a:solidFill>
                <a:srgbClr val="000054"/>
              </a:solidFill>
              <a:cs typeface="Arial" charset="0"/>
            </a:endParaRPr>
          </a:p>
        </p:txBody>
      </p:sp>
      <p:sp>
        <p:nvSpPr>
          <p:cNvPr id="10243" name="object 3"/>
          <p:cNvSpPr>
            <a:spLocks/>
          </p:cNvSpPr>
          <p:nvPr/>
        </p:nvSpPr>
        <p:spPr bwMode="auto">
          <a:xfrm>
            <a:off x="1676400" y="0"/>
            <a:ext cx="7467600" cy="6858000"/>
          </a:xfrm>
          <a:custGeom>
            <a:avLst/>
            <a:gdLst>
              <a:gd name="T0" fmla="*/ 0 w 7467600"/>
              <a:gd name="T1" fmla="*/ 6858002 h 6857999"/>
              <a:gd name="T2" fmla="*/ 7467600 w 7467600"/>
              <a:gd name="T3" fmla="*/ 6858002 h 6857999"/>
              <a:gd name="T4" fmla="*/ 7467600 w 7467600"/>
              <a:gd name="T5" fmla="*/ 0 h 6857999"/>
              <a:gd name="T6" fmla="*/ 0 w 7467600"/>
              <a:gd name="T7" fmla="*/ 0 h 6857999"/>
              <a:gd name="T8" fmla="*/ 0 w 7467600"/>
              <a:gd name="T9" fmla="*/ 6858002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0" h="6857999">
                <a:moveTo>
                  <a:pt x="0" y="6857999"/>
                </a:moveTo>
                <a:lnTo>
                  <a:pt x="7467600" y="6857999"/>
                </a:lnTo>
                <a:lnTo>
                  <a:pt x="7467600" y="0"/>
                </a:lnTo>
                <a:lnTo>
                  <a:pt x="0" y="0"/>
                </a:lnTo>
                <a:lnTo>
                  <a:pt x="0" y="6857999"/>
                </a:lnTo>
                <a:close/>
              </a:path>
            </a:pathLst>
          </a:custGeom>
          <a:solidFill>
            <a:srgbClr val="FDEC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44" name="object 4"/>
          <p:cNvSpPr>
            <a:spLocks/>
          </p:cNvSpPr>
          <p:nvPr/>
        </p:nvSpPr>
        <p:spPr bwMode="auto">
          <a:xfrm>
            <a:off x="0" y="0"/>
            <a:ext cx="1676400" cy="6858000"/>
          </a:xfrm>
          <a:custGeom>
            <a:avLst/>
            <a:gdLst>
              <a:gd name="T0" fmla="*/ 0 w 1676400"/>
              <a:gd name="T1" fmla="*/ 6858003 h 6857999"/>
              <a:gd name="T2" fmla="*/ 1676400 w 1676400"/>
              <a:gd name="T3" fmla="*/ 6858003 h 6857999"/>
              <a:gd name="T4" fmla="*/ 1676400 w 1676400"/>
              <a:gd name="T5" fmla="*/ 0 h 6857999"/>
              <a:gd name="T6" fmla="*/ 0 w 1676400"/>
              <a:gd name="T7" fmla="*/ 0 h 6857999"/>
              <a:gd name="T8" fmla="*/ 0 w 1676400"/>
              <a:gd name="T9" fmla="*/ 6858003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400" h="6857999">
                <a:moveTo>
                  <a:pt x="0" y="6858000"/>
                </a:moveTo>
                <a:lnTo>
                  <a:pt x="1676400" y="6858000"/>
                </a:lnTo>
                <a:lnTo>
                  <a:pt x="1676400" y="0"/>
                </a:lnTo>
                <a:lnTo>
                  <a:pt x="0" y="0"/>
                </a:lnTo>
                <a:lnTo>
                  <a:pt x="0" y="6858000"/>
                </a:lnTo>
              </a:path>
            </a:pathLst>
          </a:custGeom>
          <a:solidFill>
            <a:srgbClr val="F3D58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45" name="object 5"/>
          <p:cNvSpPr>
            <a:spLocks noChangeArrowheads="1"/>
          </p:cNvSpPr>
          <p:nvPr/>
        </p:nvSpPr>
        <p:spPr bwMode="auto">
          <a:xfrm>
            <a:off x="152400" y="457200"/>
            <a:ext cx="13716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 name="object 6"/>
          <p:cNvSpPr txBox="1"/>
          <p:nvPr/>
        </p:nvSpPr>
        <p:spPr>
          <a:xfrm>
            <a:off x="266700" y="1893888"/>
            <a:ext cx="1141413" cy="407987"/>
          </a:xfrm>
          <a:prstGeom prst="rect">
            <a:avLst/>
          </a:prstGeom>
        </p:spPr>
        <p:txBody>
          <a:bodyPr lIns="0" tIns="0" rIns="0" bIns="0"/>
          <a:lstStyle/>
          <a:p>
            <a:pPr algn="ctr">
              <a:defRPr/>
            </a:pPr>
            <a:r>
              <a:rPr sz="1000" b="1" spc="5" dirty="0">
                <a:solidFill>
                  <a:srgbClr val="070C51"/>
                </a:solidFill>
                <a:latin typeface="Arial"/>
                <a:ea typeface="+mn-ea"/>
                <a:cs typeface="Arial"/>
              </a:rPr>
              <a:t>T</a:t>
            </a:r>
            <a:r>
              <a:rPr sz="1000" b="1" spc="-10" dirty="0">
                <a:solidFill>
                  <a:srgbClr val="070C51"/>
                </a:solidFill>
                <a:latin typeface="Arial"/>
                <a:ea typeface="+mn-ea"/>
                <a:cs typeface="Arial"/>
              </a:rPr>
              <a:t>OM</a:t>
            </a:r>
            <a:r>
              <a:rPr sz="1000" b="1" spc="-20" dirty="0">
                <a:solidFill>
                  <a:srgbClr val="070C51"/>
                </a:solidFill>
                <a:latin typeface="Arial"/>
                <a:ea typeface="+mn-ea"/>
                <a:cs typeface="Arial"/>
              </a:rPr>
              <a:t> </a:t>
            </a:r>
            <a:r>
              <a:rPr sz="1000" b="1" spc="5" dirty="0">
                <a:solidFill>
                  <a:srgbClr val="070C51"/>
                </a:solidFill>
                <a:latin typeface="Arial"/>
                <a:ea typeface="+mn-ea"/>
                <a:cs typeface="Arial"/>
              </a:rPr>
              <a:t>T</a:t>
            </a:r>
            <a:r>
              <a:rPr sz="1000" b="1" spc="-10" dirty="0">
                <a:solidFill>
                  <a:srgbClr val="070C51"/>
                </a:solidFill>
                <a:latin typeface="Arial"/>
                <a:ea typeface="+mn-ea"/>
                <a:cs typeface="Arial"/>
              </a:rPr>
              <a:t>ORL</a:t>
            </a:r>
            <a:r>
              <a:rPr sz="1000" b="1" spc="-45" dirty="0">
                <a:solidFill>
                  <a:srgbClr val="070C51"/>
                </a:solidFill>
                <a:latin typeface="Arial"/>
                <a:ea typeface="+mn-ea"/>
                <a:cs typeface="Arial"/>
              </a:rPr>
              <a:t>A</a:t>
            </a:r>
            <a:r>
              <a:rPr sz="1000" b="1" spc="-10" dirty="0">
                <a:solidFill>
                  <a:srgbClr val="070C51"/>
                </a:solidFill>
                <a:latin typeface="Arial"/>
                <a:ea typeface="+mn-ea"/>
                <a:cs typeface="Arial"/>
              </a:rPr>
              <a:t>K</a:t>
            </a:r>
            <a:r>
              <a:rPr sz="1000" b="1" spc="-15" dirty="0">
                <a:solidFill>
                  <a:srgbClr val="070C51"/>
                </a:solidFill>
                <a:latin typeface="Arial"/>
                <a:ea typeface="+mn-ea"/>
                <a:cs typeface="Arial"/>
              </a:rPr>
              <a:t>S</a:t>
            </a:r>
            <a:r>
              <a:rPr sz="1000" b="1" spc="-10" dirty="0">
                <a:solidFill>
                  <a:srgbClr val="070C51"/>
                </a:solidFill>
                <a:latin typeface="Arial"/>
                <a:ea typeface="+mn-ea"/>
                <a:cs typeface="Arial"/>
              </a:rPr>
              <a:t>ON</a:t>
            </a:r>
            <a:endParaRPr sz="1000">
              <a:latin typeface="Arial"/>
              <a:ea typeface="+mn-ea"/>
              <a:cs typeface="Arial"/>
            </a:endParaRPr>
          </a:p>
          <a:p>
            <a:pPr algn="ctr">
              <a:spcBef>
                <a:spcPts val="5"/>
              </a:spcBef>
              <a:defRPr/>
            </a:pPr>
            <a:r>
              <a:rPr sz="800" dirty="0">
                <a:solidFill>
                  <a:srgbClr val="070C51"/>
                </a:solidFill>
                <a:latin typeface="Arial"/>
                <a:ea typeface="+mn-ea"/>
                <a:cs typeface="Arial"/>
              </a:rPr>
              <a:t>St</a:t>
            </a:r>
            <a:r>
              <a:rPr sz="800" spc="-5" dirty="0">
                <a:solidFill>
                  <a:srgbClr val="070C51"/>
                </a:solidFill>
                <a:latin typeface="Arial"/>
                <a:ea typeface="+mn-ea"/>
                <a:cs typeface="Arial"/>
              </a:rPr>
              <a:t>a</a:t>
            </a:r>
            <a:r>
              <a:rPr sz="800" dirty="0">
                <a:solidFill>
                  <a:srgbClr val="070C51"/>
                </a:solidFill>
                <a:latin typeface="Arial"/>
                <a:ea typeface="+mn-ea"/>
                <a:cs typeface="Arial"/>
              </a:rPr>
              <a:t>te Su</a:t>
            </a:r>
            <a:r>
              <a:rPr sz="800" spc="-10" dirty="0">
                <a:solidFill>
                  <a:srgbClr val="070C51"/>
                </a:solidFill>
                <a:latin typeface="Arial"/>
                <a:ea typeface="+mn-ea"/>
                <a:cs typeface="Arial"/>
              </a:rPr>
              <a:t>p</a:t>
            </a:r>
            <a:r>
              <a:rPr sz="800" spc="-5" dirty="0">
                <a:solidFill>
                  <a:srgbClr val="070C51"/>
                </a:solidFill>
                <a:latin typeface="Arial"/>
                <a:ea typeface="+mn-ea"/>
                <a:cs typeface="Arial"/>
              </a:rPr>
              <a:t>er</a:t>
            </a:r>
            <a:r>
              <a:rPr sz="800" dirty="0">
                <a:solidFill>
                  <a:srgbClr val="070C51"/>
                </a:solidFill>
                <a:latin typeface="Arial"/>
                <a:ea typeface="+mn-ea"/>
                <a:cs typeface="Arial"/>
              </a:rPr>
              <a:t>i</a:t>
            </a:r>
            <a:r>
              <a:rPr sz="800" spc="-5" dirty="0">
                <a:solidFill>
                  <a:srgbClr val="070C51"/>
                </a:solidFill>
                <a:latin typeface="Arial"/>
                <a:ea typeface="+mn-ea"/>
                <a:cs typeface="Arial"/>
              </a:rPr>
              <a:t>n</a:t>
            </a:r>
            <a:r>
              <a:rPr sz="800" dirty="0">
                <a:solidFill>
                  <a:srgbClr val="070C51"/>
                </a:solidFill>
                <a:latin typeface="Arial"/>
                <a:ea typeface="+mn-ea"/>
                <a:cs typeface="Arial"/>
              </a:rPr>
              <a:t>t</a:t>
            </a:r>
            <a:r>
              <a:rPr sz="800" spc="-5" dirty="0">
                <a:solidFill>
                  <a:srgbClr val="070C51"/>
                </a:solidFill>
                <a:latin typeface="Arial"/>
                <a:ea typeface="+mn-ea"/>
                <a:cs typeface="Arial"/>
              </a:rPr>
              <a:t>enden</a:t>
            </a:r>
            <a:r>
              <a:rPr sz="800" dirty="0">
                <a:solidFill>
                  <a:srgbClr val="070C51"/>
                </a:solidFill>
                <a:latin typeface="Arial"/>
                <a:ea typeface="+mn-ea"/>
                <a:cs typeface="Arial"/>
              </a:rPr>
              <a:t>t</a:t>
            </a:r>
            <a:endParaRPr sz="800">
              <a:latin typeface="Arial"/>
              <a:ea typeface="+mn-ea"/>
              <a:cs typeface="Arial"/>
            </a:endParaRPr>
          </a:p>
          <a:p>
            <a:pPr marR="635" algn="ctr">
              <a:lnSpc>
                <a:spcPts val="950"/>
              </a:lnSpc>
              <a:defRPr/>
            </a:pPr>
            <a:r>
              <a:rPr sz="800" spc="-5" dirty="0">
                <a:solidFill>
                  <a:srgbClr val="070C51"/>
                </a:solidFill>
                <a:latin typeface="Arial"/>
                <a:ea typeface="+mn-ea"/>
                <a:cs typeface="Arial"/>
              </a:rPr>
              <a:t>o</a:t>
            </a:r>
            <a:r>
              <a:rPr sz="800" dirty="0">
                <a:solidFill>
                  <a:srgbClr val="070C51"/>
                </a:solidFill>
                <a:latin typeface="Arial"/>
                <a:ea typeface="+mn-ea"/>
                <a:cs typeface="Arial"/>
              </a:rPr>
              <a:t>f</a:t>
            </a:r>
            <a:r>
              <a:rPr sz="800" spc="5" dirty="0">
                <a:solidFill>
                  <a:srgbClr val="070C51"/>
                </a:solidFill>
                <a:latin typeface="Arial"/>
                <a:ea typeface="+mn-ea"/>
                <a:cs typeface="Arial"/>
              </a:rPr>
              <a:t> </a:t>
            </a:r>
            <a:r>
              <a:rPr sz="800" dirty="0">
                <a:solidFill>
                  <a:srgbClr val="070C51"/>
                </a:solidFill>
                <a:latin typeface="Arial"/>
                <a:ea typeface="+mn-ea"/>
                <a:cs typeface="Arial"/>
              </a:rPr>
              <a:t>P</a:t>
            </a:r>
            <a:r>
              <a:rPr sz="800" spc="-5" dirty="0">
                <a:solidFill>
                  <a:srgbClr val="070C51"/>
                </a:solidFill>
                <a:latin typeface="Arial"/>
                <a:ea typeface="+mn-ea"/>
                <a:cs typeface="Arial"/>
              </a:rPr>
              <a:t>ub</a:t>
            </a:r>
            <a:r>
              <a:rPr sz="800" dirty="0">
                <a:solidFill>
                  <a:srgbClr val="070C51"/>
                </a:solidFill>
                <a:latin typeface="Arial"/>
                <a:ea typeface="+mn-ea"/>
                <a:cs typeface="Arial"/>
              </a:rPr>
              <a:t>lic</a:t>
            </a:r>
            <a:r>
              <a:rPr sz="800" spc="-5" dirty="0">
                <a:solidFill>
                  <a:srgbClr val="070C51"/>
                </a:solidFill>
                <a:latin typeface="Arial"/>
                <a:ea typeface="+mn-ea"/>
                <a:cs typeface="Arial"/>
              </a:rPr>
              <a:t> </a:t>
            </a:r>
            <a:r>
              <a:rPr sz="800" dirty="0">
                <a:solidFill>
                  <a:srgbClr val="070C51"/>
                </a:solidFill>
                <a:latin typeface="Arial"/>
                <a:ea typeface="+mn-ea"/>
                <a:cs typeface="Arial"/>
              </a:rPr>
              <a:t>I</a:t>
            </a:r>
            <a:r>
              <a:rPr sz="800" spc="-5" dirty="0">
                <a:solidFill>
                  <a:srgbClr val="070C51"/>
                </a:solidFill>
                <a:latin typeface="Arial"/>
                <a:ea typeface="+mn-ea"/>
                <a:cs typeface="Arial"/>
              </a:rPr>
              <a:t>n</a:t>
            </a:r>
            <a:r>
              <a:rPr sz="800" dirty="0">
                <a:solidFill>
                  <a:srgbClr val="070C51"/>
                </a:solidFill>
                <a:latin typeface="Arial"/>
                <a:ea typeface="+mn-ea"/>
                <a:cs typeface="Arial"/>
              </a:rPr>
              <a:t>st</a:t>
            </a:r>
            <a:r>
              <a:rPr sz="800" spc="-5" dirty="0">
                <a:solidFill>
                  <a:srgbClr val="070C51"/>
                </a:solidFill>
                <a:latin typeface="Arial"/>
                <a:ea typeface="+mn-ea"/>
                <a:cs typeface="Arial"/>
              </a:rPr>
              <a:t>ru</a:t>
            </a:r>
            <a:r>
              <a:rPr sz="800" dirty="0">
                <a:solidFill>
                  <a:srgbClr val="070C51"/>
                </a:solidFill>
                <a:latin typeface="Arial"/>
                <a:ea typeface="+mn-ea"/>
                <a:cs typeface="Arial"/>
              </a:rPr>
              <a:t>ction</a:t>
            </a:r>
            <a:endParaRPr sz="800">
              <a:latin typeface="Arial"/>
              <a:ea typeface="+mn-ea"/>
              <a:cs typeface="Arial"/>
            </a:endParaRPr>
          </a:p>
        </p:txBody>
      </p:sp>
      <p:sp>
        <p:nvSpPr>
          <p:cNvPr id="10247" name="object 7"/>
          <p:cNvSpPr txBox="1">
            <a:spLocks noChangeArrowheads="1"/>
          </p:cNvSpPr>
          <p:nvPr/>
        </p:nvSpPr>
        <p:spPr bwMode="auto">
          <a:xfrm>
            <a:off x="2465388" y="144463"/>
            <a:ext cx="5743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8513" indent="-785813">
              <a:tabLst>
                <a:tab pos="2882900" algn="l"/>
                <a:tab pos="3846513" algn="l"/>
              </a:tabLst>
              <a:defRPr sz="3200">
                <a:solidFill>
                  <a:schemeClr val="tx1"/>
                </a:solidFill>
                <a:latin typeface="Arial" charset="0"/>
                <a:ea typeface="ＭＳ Ｐゴシック" charset="0"/>
              </a:defRPr>
            </a:lvl1pPr>
            <a:lvl2pPr>
              <a:tabLst>
                <a:tab pos="2882900" algn="l"/>
                <a:tab pos="3846513" algn="l"/>
              </a:tabLst>
              <a:defRPr sz="2800">
                <a:solidFill>
                  <a:schemeClr val="tx1"/>
                </a:solidFill>
                <a:latin typeface="Arial" charset="0"/>
                <a:ea typeface="ＭＳ Ｐゴシック" charset="0"/>
              </a:defRPr>
            </a:lvl2pPr>
            <a:lvl3pPr>
              <a:tabLst>
                <a:tab pos="2882900" algn="l"/>
                <a:tab pos="3846513" algn="l"/>
              </a:tabLst>
              <a:defRPr sz="2400">
                <a:solidFill>
                  <a:schemeClr val="tx1"/>
                </a:solidFill>
                <a:latin typeface="Arial" charset="0"/>
                <a:ea typeface="ＭＳ Ｐゴシック" charset="0"/>
              </a:defRPr>
            </a:lvl3pPr>
            <a:lvl4pPr>
              <a:tabLst>
                <a:tab pos="2882900" algn="l"/>
                <a:tab pos="3846513" algn="l"/>
              </a:tabLst>
              <a:defRPr sz="2000">
                <a:solidFill>
                  <a:schemeClr val="tx1"/>
                </a:solidFill>
                <a:latin typeface="Arial" charset="0"/>
                <a:ea typeface="ＭＳ Ｐゴシック" charset="0"/>
              </a:defRPr>
            </a:lvl4pPr>
            <a:lvl5pPr>
              <a:tabLst>
                <a:tab pos="2882900" algn="l"/>
                <a:tab pos="3846513"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9pPr>
          </a:lstStyle>
          <a:p>
            <a:pPr algn="ctr"/>
            <a:r>
              <a:rPr lang="en-US" sz="3600" b="1">
                <a:solidFill>
                  <a:srgbClr val="0D1793"/>
                </a:solidFill>
                <a:cs typeface="Arial" charset="0"/>
              </a:rPr>
              <a:t>Supplement,	Not Supplant Requirement</a:t>
            </a:r>
            <a:endParaRPr lang="en-US" sz="3600">
              <a:solidFill>
                <a:srgbClr val="0D1793"/>
              </a:solidFill>
              <a:cs typeface="Arial" charset="0"/>
            </a:endParaRPr>
          </a:p>
        </p:txBody>
      </p:sp>
      <p:sp>
        <p:nvSpPr>
          <p:cNvPr id="10248" name="object 8"/>
          <p:cNvSpPr txBox="1">
            <a:spLocks noChangeArrowheads="1"/>
          </p:cNvSpPr>
          <p:nvPr/>
        </p:nvSpPr>
        <p:spPr bwMode="auto">
          <a:xfrm>
            <a:off x="2343150" y="1692275"/>
            <a:ext cx="59769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sz="2800" b="1">
                <a:solidFill>
                  <a:srgbClr val="000054"/>
                </a:solidFill>
                <a:cs typeface="Arial" charset="0"/>
              </a:rPr>
              <a:t>Considering whether use of Title III funds violates the Supplement, Not Supplant Requirement:</a:t>
            </a:r>
            <a:endParaRPr lang="en-US" sz="2800">
              <a:solidFill>
                <a:srgbClr val="000054"/>
              </a:solidFill>
              <a:cs typeface="Arial" charset="0"/>
            </a:endParaRPr>
          </a:p>
        </p:txBody>
      </p:sp>
      <p:sp>
        <p:nvSpPr>
          <p:cNvPr id="10249" name="object 9"/>
          <p:cNvSpPr txBox="1">
            <a:spLocks noChangeArrowheads="1"/>
          </p:cNvSpPr>
          <p:nvPr/>
        </p:nvSpPr>
        <p:spPr bwMode="auto">
          <a:xfrm>
            <a:off x="152400" y="3455988"/>
            <a:ext cx="751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3045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sz="2800" b="1">
                <a:solidFill>
                  <a:srgbClr val="000054"/>
                </a:solidFill>
                <a:cs typeface="Arial" charset="0"/>
              </a:rPr>
              <a:t>Question #1</a:t>
            </a:r>
            <a:endParaRPr lang="en-US" sz="2800">
              <a:solidFill>
                <a:srgbClr val="000054"/>
              </a:solidFill>
              <a:cs typeface="Arial" charset="0"/>
            </a:endParaRPr>
          </a:p>
          <a:p>
            <a:pPr algn="ctr">
              <a:lnSpc>
                <a:spcPts val="550"/>
              </a:lnSpc>
              <a:spcBef>
                <a:spcPts val="38"/>
              </a:spcBef>
            </a:pPr>
            <a:endParaRPr lang="en-US" sz="500">
              <a:solidFill>
                <a:srgbClr val="000054"/>
              </a:solidFill>
            </a:endParaRPr>
          </a:p>
          <a:p>
            <a:pPr algn="ctr"/>
            <a:r>
              <a:rPr lang="en-US" sz="2400">
                <a:solidFill>
                  <a:srgbClr val="000054"/>
                </a:solidFill>
                <a:cs typeface="Arial" charset="0"/>
              </a:rPr>
              <a:t>       What is the general fund base instructional program/service provided to all students?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txBox="1">
            <a:spLocks noChangeArrowheads="1"/>
          </p:cNvSpPr>
          <p:nvPr/>
        </p:nvSpPr>
        <p:spPr bwMode="auto">
          <a:xfrm>
            <a:off x="0" y="1893888"/>
            <a:ext cx="9144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sz="1000" b="1">
                <a:solidFill>
                  <a:srgbClr val="070C51"/>
                </a:solidFill>
                <a:cs typeface="Arial" charset="0"/>
              </a:rPr>
              <a:t>TOM TORLAKSON</a:t>
            </a:r>
            <a:endParaRPr lang="en-US" sz="1000">
              <a:solidFill>
                <a:srgbClr val="000054"/>
              </a:solidFill>
              <a:cs typeface="Arial" charset="0"/>
            </a:endParaRPr>
          </a:p>
          <a:p>
            <a:pPr algn="ctr"/>
            <a:r>
              <a:rPr lang="en-US" sz="800">
                <a:solidFill>
                  <a:srgbClr val="070C51"/>
                </a:solidFill>
                <a:cs typeface="Arial" charset="0"/>
              </a:rPr>
              <a:t>State Superintendent</a:t>
            </a:r>
            <a:endParaRPr lang="en-US" sz="800">
              <a:solidFill>
                <a:srgbClr val="000054"/>
              </a:solidFill>
              <a:cs typeface="Arial" charset="0"/>
            </a:endParaRPr>
          </a:p>
          <a:p>
            <a:pPr algn="ctr">
              <a:lnSpc>
                <a:spcPts val="950"/>
              </a:lnSpc>
            </a:pPr>
            <a:r>
              <a:rPr lang="en-US" sz="800">
                <a:solidFill>
                  <a:srgbClr val="070C51"/>
                </a:solidFill>
                <a:cs typeface="Arial" charset="0"/>
              </a:rPr>
              <a:t>of Public Instruction</a:t>
            </a:r>
            <a:endParaRPr lang="en-US" sz="800">
              <a:solidFill>
                <a:srgbClr val="000054"/>
              </a:solidFill>
              <a:cs typeface="Arial" charset="0"/>
            </a:endParaRPr>
          </a:p>
        </p:txBody>
      </p:sp>
      <p:sp>
        <p:nvSpPr>
          <p:cNvPr id="11267" name="object 3"/>
          <p:cNvSpPr>
            <a:spLocks/>
          </p:cNvSpPr>
          <p:nvPr/>
        </p:nvSpPr>
        <p:spPr bwMode="auto">
          <a:xfrm>
            <a:off x="1676400" y="0"/>
            <a:ext cx="7467600" cy="6858000"/>
          </a:xfrm>
          <a:custGeom>
            <a:avLst/>
            <a:gdLst>
              <a:gd name="T0" fmla="*/ 0 w 7467600"/>
              <a:gd name="T1" fmla="*/ 6858002 h 6857999"/>
              <a:gd name="T2" fmla="*/ 7467600 w 7467600"/>
              <a:gd name="T3" fmla="*/ 6858002 h 6857999"/>
              <a:gd name="T4" fmla="*/ 7467600 w 7467600"/>
              <a:gd name="T5" fmla="*/ 0 h 6857999"/>
              <a:gd name="T6" fmla="*/ 0 w 7467600"/>
              <a:gd name="T7" fmla="*/ 0 h 6857999"/>
              <a:gd name="T8" fmla="*/ 0 w 7467600"/>
              <a:gd name="T9" fmla="*/ 6858002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0" h="6857999">
                <a:moveTo>
                  <a:pt x="0" y="6857999"/>
                </a:moveTo>
                <a:lnTo>
                  <a:pt x="7467600" y="6857999"/>
                </a:lnTo>
                <a:lnTo>
                  <a:pt x="7467600" y="0"/>
                </a:lnTo>
                <a:lnTo>
                  <a:pt x="0" y="0"/>
                </a:lnTo>
                <a:lnTo>
                  <a:pt x="0" y="6857999"/>
                </a:lnTo>
                <a:close/>
              </a:path>
            </a:pathLst>
          </a:custGeom>
          <a:solidFill>
            <a:srgbClr val="FDEC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68" name="object 4"/>
          <p:cNvSpPr>
            <a:spLocks/>
          </p:cNvSpPr>
          <p:nvPr/>
        </p:nvSpPr>
        <p:spPr bwMode="auto">
          <a:xfrm>
            <a:off x="0" y="0"/>
            <a:ext cx="1676400" cy="6858000"/>
          </a:xfrm>
          <a:custGeom>
            <a:avLst/>
            <a:gdLst>
              <a:gd name="T0" fmla="*/ 0 w 1676400"/>
              <a:gd name="T1" fmla="*/ 6858003 h 6857999"/>
              <a:gd name="T2" fmla="*/ 1676400 w 1676400"/>
              <a:gd name="T3" fmla="*/ 6858003 h 6857999"/>
              <a:gd name="T4" fmla="*/ 1676400 w 1676400"/>
              <a:gd name="T5" fmla="*/ 0 h 6857999"/>
              <a:gd name="T6" fmla="*/ 0 w 1676400"/>
              <a:gd name="T7" fmla="*/ 0 h 6857999"/>
              <a:gd name="T8" fmla="*/ 0 w 1676400"/>
              <a:gd name="T9" fmla="*/ 6858003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400" h="6857999">
                <a:moveTo>
                  <a:pt x="0" y="6858000"/>
                </a:moveTo>
                <a:lnTo>
                  <a:pt x="1676400" y="6858000"/>
                </a:lnTo>
                <a:lnTo>
                  <a:pt x="1676400" y="0"/>
                </a:lnTo>
                <a:lnTo>
                  <a:pt x="0" y="0"/>
                </a:lnTo>
                <a:lnTo>
                  <a:pt x="0" y="6858000"/>
                </a:lnTo>
              </a:path>
            </a:pathLst>
          </a:custGeom>
          <a:solidFill>
            <a:srgbClr val="F3D58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69" name="object 5"/>
          <p:cNvSpPr>
            <a:spLocks noChangeArrowheads="1"/>
          </p:cNvSpPr>
          <p:nvPr/>
        </p:nvSpPr>
        <p:spPr bwMode="auto">
          <a:xfrm>
            <a:off x="152400" y="457200"/>
            <a:ext cx="13716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1270" name="object 6"/>
          <p:cNvSpPr txBox="1">
            <a:spLocks noChangeArrowheads="1"/>
          </p:cNvSpPr>
          <p:nvPr/>
        </p:nvSpPr>
        <p:spPr bwMode="auto">
          <a:xfrm>
            <a:off x="2057400" y="1893888"/>
            <a:ext cx="63468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lnSpc>
                <a:spcPts val="3013"/>
              </a:lnSpc>
            </a:pPr>
            <a:r>
              <a:rPr lang="en-US" sz="2800" b="1">
                <a:solidFill>
                  <a:srgbClr val="000054"/>
                </a:solidFill>
                <a:cs typeface="Arial" charset="0"/>
              </a:rPr>
              <a:t>Question #2</a:t>
            </a:r>
            <a:endParaRPr lang="en-US" sz="2800">
              <a:solidFill>
                <a:srgbClr val="000054"/>
              </a:solidFill>
              <a:cs typeface="Arial" charset="0"/>
            </a:endParaRPr>
          </a:p>
          <a:p>
            <a:pPr>
              <a:lnSpc>
                <a:spcPts val="550"/>
              </a:lnSpc>
              <a:spcBef>
                <a:spcPts val="38"/>
              </a:spcBef>
            </a:pPr>
            <a:endParaRPr lang="en-US" sz="500">
              <a:solidFill>
                <a:srgbClr val="000054"/>
              </a:solidFill>
            </a:endParaRPr>
          </a:p>
          <a:p>
            <a:pPr algn="ctr"/>
            <a:r>
              <a:rPr lang="en-US" sz="2400">
                <a:solidFill>
                  <a:srgbClr val="000054"/>
                </a:solidFill>
                <a:cs typeface="Arial" charset="0"/>
              </a:rPr>
              <a:t>What does the LEA do to meet Lau requirements? (Lau v. Nichols 414 U.S. 563 [1974])</a:t>
            </a:r>
          </a:p>
          <a:p>
            <a:pPr>
              <a:lnSpc>
                <a:spcPts val="1000"/>
              </a:lnSpc>
            </a:pPr>
            <a:endParaRPr lang="en-US" sz="1000">
              <a:solidFill>
                <a:srgbClr val="000054"/>
              </a:solidFill>
            </a:endParaRPr>
          </a:p>
          <a:p>
            <a:pPr>
              <a:lnSpc>
                <a:spcPts val="1000"/>
              </a:lnSpc>
            </a:pPr>
            <a:endParaRPr lang="en-US" sz="1000">
              <a:solidFill>
                <a:srgbClr val="000054"/>
              </a:solidFill>
            </a:endParaRPr>
          </a:p>
          <a:p>
            <a:pPr>
              <a:lnSpc>
                <a:spcPts val="1000"/>
              </a:lnSpc>
            </a:pPr>
            <a:endParaRPr lang="en-US" sz="1000">
              <a:solidFill>
                <a:srgbClr val="000054"/>
              </a:solidFill>
            </a:endParaRPr>
          </a:p>
          <a:p>
            <a:pPr>
              <a:lnSpc>
                <a:spcPts val="1000"/>
              </a:lnSpc>
              <a:spcBef>
                <a:spcPts val="25"/>
              </a:spcBef>
            </a:pPr>
            <a:endParaRPr lang="en-US" sz="1000">
              <a:solidFill>
                <a:srgbClr val="000054"/>
              </a:solidFill>
            </a:endParaRPr>
          </a:p>
          <a:p>
            <a:pPr algn="ctr"/>
            <a:r>
              <a:rPr lang="en-US" sz="2400">
                <a:solidFill>
                  <a:srgbClr val="000054"/>
                </a:solidFill>
                <a:cs typeface="Arial" charset="0"/>
              </a:rPr>
              <a:t>(Take appropriate action to overcome language barriers that impede equal participation in instructional programs)</a:t>
            </a:r>
          </a:p>
        </p:txBody>
      </p:sp>
      <p:sp>
        <p:nvSpPr>
          <p:cNvPr id="11271" name="object 7"/>
          <p:cNvSpPr txBox="1">
            <a:spLocks noChangeArrowheads="1"/>
          </p:cNvSpPr>
          <p:nvPr/>
        </p:nvSpPr>
        <p:spPr bwMode="auto">
          <a:xfrm>
            <a:off x="2465388" y="285750"/>
            <a:ext cx="57435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8513" indent="-785813">
              <a:tabLst>
                <a:tab pos="2882900" algn="l"/>
                <a:tab pos="3846513" algn="l"/>
              </a:tabLst>
              <a:defRPr sz="3200">
                <a:solidFill>
                  <a:schemeClr val="tx1"/>
                </a:solidFill>
                <a:latin typeface="Arial" charset="0"/>
                <a:ea typeface="ＭＳ Ｐゴシック" charset="0"/>
              </a:defRPr>
            </a:lvl1pPr>
            <a:lvl2pPr>
              <a:tabLst>
                <a:tab pos="2882900" algn="l"/>
                <a:tab pos="3846513" algn="l"/>
              </a:tabLst>
              <a:defRPr sz="2800">
                <a:solidFill>
                  <a:schemeClr val="tx1"/>
                </a:solidFill>
                <a:latin typeface="Arial" charset="0"/>
                <a:ea typeface="ＭＳ Ｐゴシック" charset="0"/>
              </a:defRPr>
            </a:lvl2pPr>
            <a:lvl3pPr>
              <a:tabLst>
                <a:tab pos="2882900" algn="l"/>
                <a:tab pos="3846513" algn="l"/>
              </a:tabLst>
              <a:defRPr sz="2400">
                <a:solidFill>
                  <a:schemeClr val="tx1"/>
                </a:solidFill>
                <a:latin typeface="Arial" charset="0"/>
                <a:ea typeface="ＭＳ Ｐゴシック" charset="0"/>
              </a:defRPr>
            </a:lvl3pPr>
            <a:lvl4pPr>
              <a:tabLst>
                <a:tab pos="2882900" algn="l"/>
                <a:tab pos="3846513" algn="l"/>
              </a:tabLst>
              <a:defRPr sz="2000">
                <a:solidFill>
                  <a:schemeClr val="tx1"/>
                </a:solidFill>
                <a:latin typeface="Arial" charset="0"/>
                <a:ea typeface="ＭＳ Ｐゴシック" charset="0"/>
              </a:defRPr>
            </a:lvl4pPr>
            <a:lvl5pPr>
              <a:tabLst>
                <a:tab pos="2882900" algn="l"/>
                <a:tab pos="3846513"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9pPr>
          </a:lstStyle>
          <a:p>
            <a:r>
              <a:rPr lang="en-US" sz="3600" b="1">
                <a:solidFill>
                  <a:srgbClr val="0D1793"/>
                </a:solidFill>
                <a:cs typeface="Arial" charset="0"/>
              </a:rPr>
              <a:t>Supplement,	Not Supplant Requirement,	cont.</a:t>
            </a:r>
            <a:endParaRPr lang="en-US" sz="3600">
              <a:solidFill>
                <a:srgbClr val="0D1793"/>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p:cNvSpPr txBox="1">
            <a:spLocks noChangeArrowheads="1"/>
          </p:cNvSpPr>
          <p:nvPr/>
        </p:nvSpPr>
        <p:spPr bwMode="auto">
          <a:xfrm>
            <a:off x="0" y="1893888"/>
            <a:ext cx="9144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n-US" sz="1000" b="1">
                <a:solidFill>
                  <a:srgbClr val="070C51"/>
                </a:solidFill>
                <a:cs typeface="Arial" charset="0"/>
              </a:rPr>
              <a:t>TOM TORLAKSON</a:t>
            </a:r>
            <a:endParaRPr lang="en-US" sz="1000">
              <a:solidFill>
                <a:srgbClr val="000054"/>
              </a:solidFill>
              <a:cs typeface="Arial" charset="0"/>
            </a:endParaRPr>
          </a:p>
          <a:p>
            <a:pPr algn="ctr"/>
            <a:r>
              <a:rPr lang="en-US" sz="800">
                <a:solidFill>
                  <a:srgbClr val="070C51"/>
                </a:solidFill>
                <a:cs typeface="Arial" charset="0"/>
              </a:rPr>
              <a:t>State Superintendent</a:t>
            </a:r>
            <a:endParaRPr lang="en-US" sz="800">
              <a:solidFill>
                <a:srgbClr val="000054"/>
              </a:solidFill>
              <a:cs typeface="Arial" charset="0"/>
            </a:endParaRPr>
          </a:p>
          <a:p>
            <a:pPr algn="ctr">
              <a:lnSpc>
                <a:spcPts val="950"/>
              </a:lnSpc>
            </a:pPr>
            <a:r>
              <a:rPr lang="en-US" sz="800">
                <a:solidFill>
                  <a:srgbClr val="070C51"/>
                </a:solidFill>
                <a:cs typeface="Arial" charset="0"/>
              </a:rPr>
              <a:t>of Public Instruction</a:t>
            </a:r>
            <a:endParaRPr lang="en-US" sz="800">
              <a:solidFill>
                <a:srgbClr val="000054"/>
              </a:solidFill>
              <a:cs typeface="Arial" charset="0"/>
            </a:endParaRPr>
          </a:p>
        </p:txBody>
      </p:sp>
      <p:sp>
        <p:nvSpPr>
          <p:cNvPr id="12291" name="object 3"/>
          <p:cNvSpPr>
            <a:spLocks/>
          </p:cNvSpPr>
          <p:nvPr/>
        </p:nvSpPr>
        <p:spPr bwMode="auto">
          <a:xfrm>
            <a:off x="1676400" y="0"/>
            <a:ext cx="7467600" cy="6858000"/>
          </a:xfrm>
          <a:custGeom>
            <a:avLst/>
            <a:gdLst>
              <a:gd name="T0" fmla="*/ 0 w 7467600"/>
              <a:gd name="T1" fmla="*/ 6858002 h 6857999"/>
              <a:gd name="T2" fmla="*/ 7467600 w 7467600"/>
              <a:gd name="T3" fmla="*/ 6858002 h 6857999"/>
              <a:gd name="T4" fmla="*/ 7467600 w 7467600"/>
              <a:gd name="T5" fmla="*/ 0 h 6857999"/>
              <a:gd name="T6" fmla="*/ 0 w 7467600"/>
              <a:gd name="T7" fmla="*/ 0 h 6857999"/>
              <a:gd name="T8" fmla="*/ 0 w 7467600"/>
              <a:gd name="T9" fmla="*/ 6858002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0" h="6857999">
                <a:moveTo>
                  <a:pt x="0" y="6857999"/>
                </a:moveTo>
                <a:lnTo>
                  <a:pt x="7467600" y="6857999"/>
                </a:lnTo>
                <a:lnTo>
                  <a:pt x="7467600" y="0"/>
                </a:lnTo>
                <a:lnTo>
                  <a:pt x="0" y="0"/>
                </a:lnTo>
                <a:lnTo>
                  <a:pt x="0" y="6857999"/>
                </a:lnTo>
                <a:close/>
              </a:path>
            </a:pathLst>
          </a:custGeom>
          <a:solidFill>
            <a:srgbClr val="FDEC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2" name="object 4"/>
          <p:cNvSpPr>
            <a:spLocks/>
          </p:cNvSpPr>
          <p:nvPr/>
        </p:nvSpPr>
        <p:spPr bwMode="auto">
          <a:xfrm>
            <a:off x="0" y="0"/>
            <a:ext cx="1676400" cy="6858000"/>
          </a:xfrm>
          <a:custGeom>
            <a:avLst/>
            <a:gdLst>
              <a:gd name="T0" fmla="*/ 0 w 1676400"/>
              <a:gd name="T1" fmla="*/ 6858003 h 6857999"/>
              <a:gd name="T2" fmla="*/ 1676400 w 1676400"/>
              <a:gd name="T3" fmla="*/ 6858003 h 6857999"/>
              <a:gd name="T4" fmla="*/ 1676400 w 1676400"/>
              <a:gd name="T5" fmla="*/ 0 h 6857999"/>
              <a:gd name="T6" fmla="*/ 0 w 1676400"/>
              <a:gd name="T7" fmla="*/ 0 h 6857999"/>
              <a:gd name="T8" fmla="*/ 0 w 1676400"/>
              <a:gd name="T9" fmla="*/ 6858003 h 6857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400" h="6857999">
                <a:moveTo>
                  <a:pt x="0" y="6858000"/>
                </a:moveTo>
                <a:lnTo>
                  <a:pt x="1676400" y="6858000"/>
                </a:lnTo>
                <a:lnTo>
                  <a:pt x="1676400" y="0"/>
                </a:lnTo>
                <a:lnTo>
                  <a:pt x="0" y="0"/>
                </a:lnTo>
                <a:lnTo>
                  <a:pt x="0" y="6858000"/>
                </a:lnTo>
              </a:path>
            </a:pathLst>
          </a:custGeom>
          <a:solidFill>
            <a:srgbClr val="F3D58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3" name="object 5"/>
          <p:cNvSpPr>
            <a:spLocks noChangeArrowheads="1"/>
          </p:cNvSpPr>
          <p:nvPr/>
        </p:nvSpPr>
        <p:spPr bwMode="auto">
          <a:xfrm>
            <a:off x="152400" y="457200"/>
            <a:ext cx="13716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2294" name="object 6"/>
          <p:cNvSpPr txBox="1">
            <a:spLocks noChangeArrowheads="1"/>
          </p:cNvSpPr>
          <p:nvPr/>
        </p:nvSpPr>
        <p:spPr bwMode="auto">
          <a:xfrm>
            <a:off x="2366963" y="2249488"/>
            <a:ext cx="59404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nSpc>
                <a:spcPts val="850"/>
              </a:lnSpc>
            </a:pPr>
            <a:endParaRPr lang="en-US" sz="800">
              <a:solidFill>
                <a:srgbClr val="000054"/>
              </a:solidFill>
            </a:endParaRPr>
          </a:p>
          <a:p>
            <a:pPr algn="ctr"/>
            <a:r>
              <a:rPr lang="en-US" sz="2800" b="1">
                <a:solidFill>
                  <a:srgbClr val="000054"/>
                </a:solidFill>
                <a:cs typeface="Arial" charset="0"/>
              </a:rPr>
              <a:t>Question #3</a:t>
            </a:r>
            <a:endParaRPr lang="en-US" sz="2800">
              <a:solidFill>
                <a:srgbClr val="000054"/>
              </a:solidFill>
              <a:cs typeface="Arial" charset="0"/>
            </a:endParaRPr>
          </a:p>
          <a:p>
            <a:pPr>
              <a:lnSpc>
                <a:spcPts val="550"/>
              </a:lnSpc>
              <a:spcBef>
                <a:spcPts val="38"/>
              </a:spcBef>
            </a:pPr>
            <a:endParaRPr lang="en-US" sz="500">
              <a:solidFill>
                <a:srgbClr val="000054"/>
              </a:solidFill>
            </a:endParaRPr>
          </a:p>
          <a:p>
            <a:pPr algn="ctr"/>
            <a:r>
              <a:rPr lang="en-US" sz="2400">
                <a:solidFill>
                  <a:srgbClr val="000054"/>
                </a:solidFill>
                <a:cs typeface="Arial" charset="0"/>
              </a:rPr>
              <a:t>What services, required by other federal, state, and local laws or regulations, are to be provided by the LEA?</a:t>
            </a:r>
          </a:p>
        </p:txBody>
      </p:sp>
      <p:sp>
        <p:nvSpPr>
          <p:cNvPr id="12295" name="object 7"/>
          <p:cNvSpPr txBox="1">
            <a:spLocks noChangeArrowheads="1"/>
          </p:cNvSpPr>
          <p:nvPr/>
        </p:nvSpPr>
        <p:spPr bwMode="auto">
          <a:xfrm>
            <a:off x="2465388" y="285750"/>
            <a:ext cx="57435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8513" indent="-785813">
              <a:tabLst>
                <a:tab pos="2882900" algn="l"/>
                <a:tab pos="3846513" algn="l"/>
              </a:tabLst>
              <a:defRPr sz="3200">
                <a:solidFill>
                  <a:schemeClr val="tx1"/>
                </a:solidFill>
                <a:latin typeface="Arial" charset="0"/>
                <a:ea typeface="ＭＳ Ｐゴシック" charset="0"/>
              </a:defRPr>
            </a:lvl1pPr>
            <a:lvl2pPr>
              <a:tabLst>
                <a:tab pos="2882900" algn="l"/>
                <a:tab pos="3846513" algn="l"/>
              </a:tabLst>
              <a:defRPr sz="2800">
                <a:solidFill>
                  <a:schemeClr val="tx1"/>
                </a:solidFill>
                <a:latin typeface="Arial" charset="0"/>
                <a:ea typeface="ＭＳ Ｐゴシック" charset="0"/>
              </a:defRPr>
            </a:lvl2pPr>
            <a:lvl3pPr>
              <a:tabLst>
                <a:tab pos="2882900" algn="l"/>
                <a:tab pos="3846513" algn="l"/>
              </a:tabLst>
              <a:defRPr sz="2400">
                <a:solidFill>
                  <a:schemeClr val="tx1"/>
                </a:solidFill>
                <a:latin typeface="Arial" charset="0"/>
                <a:ea typeface="ＭＳ Ｐゴシック" charset="0"/>
              </a:defRPr>
            </a:lvl3pPr>
            <a:lvl4pPr>
              <a:tabLst>
                <a:tab pos="2882900" algn="l"/>
                <a:tab pos="3846513" algn="l"/>
              </a:tabLst>
              <a:defRPr sz="2000">
                <a:solidFill>
                  <a:schemeClr val="tx1"/>
                </a:solidFill>
                <a:latin typeface="Arial" charset="0"/>
                <a:ea typeface="ＭＳ Ｐゴシック" charset="0"/>
              </a:defRPr>
            </a:lvl4pPr>
            <a:lvl5pPr>
              <a:tabLst>
                <a:tab pos="2882900" algn="l"/>
                <a:tab pos="3846513" algn="l"/>
              </a:tabLst>
              <a:defRPr sz="2000">
                <a:solidFill>
                  <a:schemeClr val="tx1"/>
                </a:solidFill>
                <a:latin typeface="Arial" charset="0"/>
                <a:ea typeface="ＭＳ Ｐゴシック" charset="0"/>
              </a:defRPr>
            </a:lvl5pPr>
            <a:lvl6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6pPr>
            <a:lvl7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7pPr>
            <a:lvl8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8pPr>
            <a:lvl9pPr eaLnBrk="0" fontAlgn="base" hangingPunct="0">
              <a:spcBef>
                <a:spcPct val="20000"/>
              </a:spcBef>
              <a:spcAft>
                <a:spcPct val="0"/>
              </a:spcAft>
              <a:buChar char="»"/>
              <a:tabLst>
                <a:tab pos="2882900" algn="l"/>
                <a:tab pos="3846513" algn="l"/>
              </a:tabLst>
              <a:defRPr sz="2000">
                <a:solidFill>
                  <a:schemeClr val="tx1"/>
                </a:solidFill>
                <a:latin typeface="Arial" charset="0"/>
                <a:ea typeface="ＭＳ Ｐゴシック" charset="0"/>
              </a:defRPr>
            </a:lvl9pPr>
          </a:lstStyle>
          <a:p>
            <a:r>
              <a:rPr lang="en-US" sz="3600" b="1">
                <a:solidFill>
                  <a:srgbClr val="0D1793"/>
                </a:solidFill>
                <a:cs typeface="Arial" charset="0"/>
              </a:rPr>
              <a:t>Supplement,	Not Supplant Requirement,	cont.</a:t>
            </a:r>
            <a:endParaRPr lang="en-US" sz="3600">
              <a:solidFill>
                <a:srgbClr val="0D1793"/>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29283F4433C343DBA929175BBC4A7778&lt;/guid&gt;&#10;        &lt;description /&gt;&#10;        &lt;date&gt;7/15/2016 11:23:1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9ACF7DEF54D42BF82343855F5D7A3B2&lt;/guid&gt;&#10;            &lt;repollguid&gt;20AB069A4D3644A6AFB0824F5C60E54D&lt;/repollguid&gt;&#10;            &lt;sourceid&gt;8D5F53BB7E78486995C48DE59ABC29DC&lt;/sourceid&gt;&#10;            &lt;questiontext&gt;Would this be an allowable use of Title III?#1- Payment of stipends to substitutes so teachers may attend professional development session during school hour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531C6065185145B79127EC4F33A72E6F&lt;/guid&gt;&#10;                    &lt;answertext&gt;True&lt;/answertext&gt;&#10;                    &lt;valuetype&gt;1&lt;/valuetype&gt;&#10;                &lt;/answer&gt;&#10;                &lt;answer&gt;&#10;                    &lt;guid&gt;4E7BCCAF849C4722A684FAFB4DE28A5F&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10.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751BBEDB52E849EC806989059925B9A6&lt;/guid&gt;&#10;        &lt;description /&gt;&#10;        &lt;date&gt;7/15/2016 11:24:3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082F5F402D447CA26EC5337B41A285&lt;/guid&gt;&#10;            &lt;repollguid&gt;485622967F6B40DC80BAFA2365793C60&lt;/repollguid&gt;&#10;            &lt;sourceid&gt;13732ACDE7184CFBAEB640F468DC18D8&lt;/sourceid&gt;&#10;            &lt;questiontext&gt;Would this be an allowable use of Title III?#10- A district proposes to use Title III funds to support the salary of an administrator who will, as part of his/her duties, administer district Title III-funded activiti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7DA9B42232B54B49963378453A371EA9&lt;/guid&gt;&#10;                    &lt;answertext&gt;True&lt;/answertext&gt;&#10;                    &lt;valuetype&gt;-1&lt;/valuetype&gt;&#10;                &lt;/answer&gt;&#10;                &lt;answer&gt;&#10;                    &lt;guid&gt;58567FCE0F764BC7A124BEA5BEE78D08&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D4A836D69F634DD2A360579B8C1C8ADF&lt;/guid&gt;&#10;        &lt;description /&gt;&#10;        &lt;date&gt;7/15/2016 11:23:4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A4BE87DC7024552A00186829BEFE84B&lt;/guid&gt;&#10;            &lt;repollguid&gt;DC9DD03749484EF9A8E43FB67D43A51E&lt;/repollguid&gt;&#10;            &lt;sourceid&gt;D84BA7160CBB427A85D52D2AAB5A6ED2&lt;/sourceid&gt;&#10;            &lt;questiontext&gt;Would this be an allowable use of Title III?#2- After school and/or summer programs, such as those that offer high intensity language training after hours or during the summ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64434B06511453BA413570A98BC6A34&lt;/guid&gt;&#10;                    &lt;answertext&gt;True&lt;/answertext&gt;&#10;                    &lt;valuetype&gt;1&lt;/valuetype&gt;&#10;                &lt;/answer&gt;&#10;                &lt;answer&gt;&#10;                    &lt;guid&gt;ECB211BF8764444F9A321EA987A1D6F4&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1CF76968BC8547F4A3359CA073FBDA96&lt;/guid&gt;&#10;        &lt;description /&gt;&#10;        &lt;date&gt;7/15/2016 11:23:5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219E0102B764996B637FF93B5058FF7&lt;/guid&gt;&#10;            &lt;repollguid&gt;4D5ED07B80FF4AFBB603DE6B6EA9CDAE&lt;/repollguid&gt;&#10;            &lt;sourceid&gt;C1382270F35C4920B20465AF8EA76B25&lt;/sourceid&gt;&#10;            &lt;questiontext&gt;Would this be an allowable use of Title III?#3- Textbooks that serve as a child’s primary math or language arts textbook&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7DD8B9F824E3471E8E69787012CBC2C5&lt;/guid&gt;&#10;                    &lt;answertext&gt;True&lt;/answertext&gt;&#10;                    &lt;valuetype&gt;-1&lt;/valuetype&gt;&#10;                &lt;/answer&gt;&#10;                &lt;answer&gt;&#10;                    &lt;guid&gt;8FB80EF0876C4C4CA7DC91F878F778D7&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4.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A2C794FA27FF4C92A7F7F267C0296FB1&lt;/guid&gt;&#10;        &lt;description /&gt;&#10;        &lt;date&gt;7/15/2016 11:23: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7FDD849FD894F8C9648984A6896CEAB&lt;/guid&gt;&#10;            &lt;repollguid&gt;6961BF6FCF2947E3A794D462D2FA1F9E&lt;/repollguid&gt;&#10;            &lt;sourceid&gt;852356D067CA4B99A1B6D1029C36D740&lt;/sourceid&gt;&#10;            &lt;questiontext&gt;Would this be an allowable use of Title III?#4- Supplementary textbooks or reference guides that supplement the a child’s primary textbook&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B8A3E6B083EF4213AA99CE1DE4FC75B8&lt;/guid&gt;&#10;                    &lt;answertext&gt;True&lt;/answertext&gt;&#10;                    &lt;valuetype&gt;1&lt;/valuetype&gt;&#10;                &lt;/answer&gt;&#10;                &lt;answer&gt;&#10;                    &lt;guid&gt;4FF0ABF0467A4548941F1533E852ECF6&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72388F3AA53745BDB2D2E9159C31533B&lt;/guid&gt;&#10;        &lt;description /&gt;&#10;        &lt;date&gt;7/15/2016 11:24:0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7E8CF81F0F54E8987DE93A047DEA962&lt;/guid&gt;&#10;            &lt;repollguid&gt;4DC2581DE5E744208D9A3F974B29AED8&lt;/repollguid&gt;&#10;            &lt;sourceid&gt;944AB9446EE24BB280B973EE4F218C28&lt;/sourceid&gt;&#10;            &lt;questiontext&gt;Would this be an allowable use of Title III?#5- Stipend to teachers to assess newly enrolled students for English language proficienc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452DEF57D02A425198A072D252789AFF&lt;/guid&gt;&#10;                    &lt;answertext&gt;True&lt;/answertext&gt;&#10;                    &lt;valuetype&gt;-1&lt;/valuetype&gt;&#10;                &lt;/answer&gt;&#10;                &lt;answer&gt;&#10;                    &lt;guid&gt;1DBF7FC660B24A9BBA0F017B01D6C951&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A1DD0E07083040C183B20841857A5B4A&lt;/guid&gt;&#10;        &lt;description /&gt;&#10;        &lt;date&gt;7/15/2016 11:24: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162FCB791DD4AEE9FAD7E7E33B81F25&lt;/guid&gt;&#10;            &lt;repollguid&gt;C584AD5BF96D4C9396E0B99A0349BB58&lt;/repollguid&gt;&#10;            &lt;sourceid&gt;FCD8358ADA954E6E95495DBEF6A713D4&lt;/sourceid&gt;&#10;            &lt;questiontext&gt;Would this be an allowable use of Title III?#6- ELD instructional coach whose duty is to administer the English language proficiency assessment for placement and identific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C9B943CDB2144FC79E781F9EB04E7374&lt;/guid&gt;&#10;                    &lt;answertext&gt;True&lt;/answertext&gt;&#10;                    &lt;valuetype&gt;-1&lt;/valuetype&gt;&#10;                &lt;/answer&gt;&#10;                &lt;answer&gt;&#10;                    &lt;guid&gt;AA3C6C4568F0494483B5147931D2B1E2&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DAEC0C04FA5C40AAB1A7AA654350CC10&lt;/guid&gt;&#10;        &lt;description /&gt;&#10;        &lt;date&gt;7/15/2016 11:24:1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9F511413A604CFC8A5032CE121552DA&lt;/guid&gt;&#10;            &lt;repollguid&gt;C834BC98042945E8B7F9ED323AB96BE8&lt;/repollguid&gt;&#10;            &lt;sourceid&gt;2737EBBDD3F6485899D8889A2AC951A9&lt;/sourceid&gt;&#10;            &lt;questiontext&gt;Would this be an allowable use of Title III?#7- Data clerk who enters data for Title III and Migrant Educ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C52FB9438ECD44DC9135A45EF6DD41D4&lt;/guid&gt;&#10;                    &lt;answertext&gt;True&lt;/answertext&gt;&#10;                    &lt;valuetype&gt;-1&lt;/valuetype&gt;&#10;                &lt;/answer&gt;&#10;                &lt;answer&gt;&#10;                    &lt;guid&gt;37F0422AEC7C4D4C8E113477CC07DABB&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8.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66513C12628146F4BEEFF6B9F084383C&lt;/guid&gt;&#10;        &lt;description /&gt;&#10;        &lt;date&gt;7/15/2016 11:24:2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9396AD60AD40DDB07CCDF4AF98B802&lt;/guid&gt;&#10;            &lt;repollguid&gt;308F190ED1664F2CB3BB9495AD07B77C&lt;/repollguid&gt;&#10;            &lt;sourceid&gt;3240001AF0744BDABBEF3A9C8E9319A0&lt;/sourceid&gt;&#10;            &lt;questiontext&gt;Would this be an allowable use of Title III?#8- Consultant fees for consultant to deliver professional development sess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824B27E8D68B48B5BE1DBCABC2AE3FED&lt;/guid&gt;&#10;                    &lt;answertext&gt;True&lt;/answertext&gt;&#10;                    &lt;valuetype&gt;1&lt;/valuetype&gt;&#10;                &lt;/answer&gt;&#10;                &lt;answer&gt;&#10;                    &lt;guid&gt;075B7FBCE3724F608FE30A3E69FDA1C8&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3EE76389381F42CC97371519AC33AA02&lt;/guid&gt;&#10;        &lt;description /&gt;&#10;        &lt;date&gt;7/15/2016 11:24:2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7F4006F79B24E47B42745651143E003&lt;/guid&gt;&#10;            &lt;repollguid&gt;A508314D8E5D4E8396CD3370EF5F8E18&lt;/repollguid&gt;&#10;            &lt;sourceid&gt;CB7B724C0A914E098E20DECCA91A9D86&lt;/sourceid&gt;&#10;            &lt;questiontext&gt;Would this be an allowable use of Title III?#9- ELD curriculum developm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D104AA861779431A8B3701D2E31229CF&lt;/guid&gt;&#10;                    &lt;answertext&gt;True&lt;/answertext&gt;&#10;                    &lt;valuetype&gt;1&lt;/valuetype&gt;&#10;                &lt;/answer&gt;&#10;                &lt;answer&gt;&#10;                    &lt;guid&gt;BC9ABFB981274FBBB3472FF88CE33207&lt;/guid&gt;&#10;                    &lt;answertext&gt;False&lt;/answertext&gt;&#10;                    &lt;valuetype&gt;-1&lt;/valuetype&gt;&#10;                &lt;/answer&gt;&#10;            &lt;/answers&gt;&#10;        &lt;/multichoice&gt;&#10;    &lt;/questions&gt;&#10;&lt;/questionlist&gt;"/>
  <p:tag name="LIVECHARTING" val="False"/>
  <p:tag name="AUTOOPENPOLL" val="True"/>
  <p:tag name="AUTOFORMATCHART" val="Tru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 (Mac OS 9):Microsoft Office:Microsoft Office 98:Templates:Blank Presentation</Template>
  <TotalTime>6907</TotalTime>
  <Words>5921</Words>
  <Application>Microsoft Macintosh PowerPoint</Application>
  <PresentationFormat>On-screen Show (4:3)</PresentationFormat>
  <Paragraphs>568</Paragraphs>
  <Slides>55</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Times</vt:lpstr>
      <vt:lpstr>Times New Roman</vt:lpstr>
      <vt:lpstr>Calibri</vt:lpstr>
      <vt:lpstr>Wingdings</vt:lpstr>
      <vt:lpstr>Arial Narrow</vt:lpstr>
      <vt:lpstr>Cambria</vt:lpstr>
      <vt:lpstr>Blank Presentation</vt:lpstr>
      <vt:lpstr>Title III Workshop</vt:lpstr>
      <vt:lpstr>Goals</vt:lpstr>
      <vt:lpstr>General Purpose of Title III</vt:lpstr>
      <vt:lpstr>Title III Plan Elements</vt:lpstr>
      <vt:lpstr>Supplement not Supplant</vt:lpstr>
      <vt:lpstr>Required Uses of Title III English Learner Funds</vt:lpstr>
      <vt:lpstr>PowerPoint Presentation</vt:lpstr>
      <vt:lpstr>PowerPoint Presentation</vt:lpstr>
      <vt:lpstr>PowerPoint Presentation</vt:lpstr>
      <vt:lpstr>PowerPoint Presentation</vt:lpstr>
      <vt:lpstr> How can an LEA determine if materials are core? </vt:lpstr>
      <vt:lpstr>Think it over…</vt:lpstr>
      <vt:lpstr>Here’s the answer…</vt:lpstr>
      <vt:lpstr>New Authorized EL Subgrant Uses </vt:lpstr>
      <vt:lpstr>Updates to Reporting Requirements</vt:lpstr>
      <vt:lpstr>New Authorized EL Subgrant Uses </vt:lpstr>
      <vt:lpstr>PowerPoint Presentation</vt:lpstr>
      <vt:lpstr>PowerPoint Presentation</vt:lpstr>
      <vt:lpstr>PowerPoint Presentation</vt:lpstr>
      <vt:lpstr>Think it over…</vt:lpstr>
      <vt:lpstr>PowerPoint Presentation</vt:lpstr>
      <vt:lpstr>Authorized EL Subgrantee Activities</vt:lpstr>
      <vt:lpstr>Would this be an authorized use of Title III? #1- Payment of substitutes so teachers may attend professional development session, focused on ELD instruction, during school hours</vt:lpstr>
      <vt:lpstr>Would this be an authorized use of Title III? #2- After school and/or summer programs, such as those that offer high intensity language training for ELs, after hours or during the summer </vt:lpstr>
      <vt:lpstr>Would this be an authorized use of Title III? #3- Textbooks that serve as an English learner’s primary math or language arts textbook</vt:lpstr>
      <vt:lpstr>Would this be an authorized use of Title III? #4- Supplementary textbooks or reference guides that supplement an English learner’s primary textbook</vt:lpstr>
      <vt:lpstr>Would this be an authorized use of Title III? #5- Stipend to teachers to assess newly enrolled students for English language proficiency </vt:lpstr>
      <vt:lpstr>Would this be an authorized use of Title III? #6- ELD instructional coach whose duty is to administer the English language proficiency assessment for placement and identification</vt:lpstr>
      <vt:lpstr> Would this be an authorized use of Title III? #7- Data clerk who enters data for Title III and Migrant Education </vt:lpstr>
      <vt:lpstr>Would this be an authorized use of Title III? #8- Consultant fees for consultant to deliver professional development session focused on ELD</vt:lpstr>
      <vt:lpstr>Would this be an authorized use of Title III? #9- ELD curriculum development </vt:lpstr>
      <vt:lpstr>Would this be an authorized use of Title III? #10- A district proposes to use Title III funds to support the salary of a site administrator who will, as part of his/her duties, administer district Title III-funded activities </vt:lpstr>
      <vt:lpstr>Authorized Immigrant Subgrantee Activities</vt:lpstr>
      <vt:lpstr>PowerPoint Presentation</vt:lpstr>
      <vt:lpstr>Advance Organizer – Answers</vt:lpstr>
      <vt:lpstr>Advance Organizer – Answers</vt:lpstr>
      <vt:lpstr>Advance Organizer – Answers</vt:lpstr>
      <vt:lpstr>Advance Organizer – Answers</vt:lpstr>
      <vt:lpstr>Advance Organizer – Answers</vt:lpstr>
      <vt:lpstr>2017-2018 Transition Plan Template</vt:lpstr>
      <vt:lpstr>2017–18 Title III Transition Plan Template</vt:lpstr>
      <vt:lpstr>Title III CARS Budget Web Page</vt:lpstr>
      <vt:lpstr>EL Consortia</vt:lpstr>
      <vt:lpstr>Memorandum of Understanding</vt:lpstr>
      <vt:lpstr>Immigrant Funding Changes</vt:lpstr>
      <vt:lpstr>PowerPoint Presentation</vt:lpstr>
      <vt:lpstr>Givens and Goals</vt:lpstr>
      <vt:lpstr>ESSA Local Planning Requirements</vt:lpstr>
      <vt:lpstr>PowerPoint Presentation</vt:lpstr>
      <vt:lpstr>LCAP Addendum Prototype</vt:lpstr>
      <vt:lpstr>PowerPoint Presentation</vt:lpstr>
      <vt:lpstr>PowerPoint Presentation</vt:lpstr>
      <vt:lpstr>PowerPoint Presentation</vt:lpstr>
      <vt:lpstr>PowerPoint Presentation</vt:lpstr>
      <vt:lpstr>Any Questions?</vt:lpstr>
    </vt:vector>
  </TitlesOfParts>
  <Company>CA Dept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Forms (CDE Intranet)</dc:title>
  <dc:subject>PowerPoint Template.</dc:subject>
  <dc:creator>Tuyet Truong</dc:creator>
  <cp:lastModifiedBy>WebTeam010</cp:lastModifiedBy>
  <cp:revision>414</cp:revision>
  <cp:lastPrinted>2017-05-18T21:49:04Z</cp:lastPrinted>
  <dcterms:created xsi:type="dcterms:W3CDTF">2004-03-18T18:57:21Z</dcterms:created>
  <dcterms:modified xsi:type="dcterms:W3CDTF">2017-05-19T16:55:14Z</dcterms:modified>
</cp:coreProperties>
</file>