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14" autoAdjust="0"/>
  </p:normalViewPr>
  <p:slideViewPr>
    <p:cSldViewPr>
      <p:cViewPr>
        <p:scale>
          <a:sx n="81" d="100"/>
          <a:sy n="81" d="100"/>
        </p:scale>
        <p:origin x="-1013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D411B-75B5-4B12-842B-9B4379618E83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9F1BB-BD78-40A3-A548-4761B5997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Collaborative Process</a:t>
            </a:r>
          </a:p>
          <a:p>
            <a:r>
              <a:rPr lang="en-US" dirty="0" smtClean="0"/>
              <a:t>Involved in Structuring</a:t>
            </a:r>
            <a:r>
              <a:rPr lang="en-US" baseline="0" dirty="0" smtClean="0"/>
              <a:t> / Pricing / Collection / Fiduciary of Funds</a:t>
            </a:r>
            <a:endParaRPr lang="en-US" dirty="0" smtClean="0"/>
          </a:p>
          <a:p>
            <a:r>
              <a:rPr lang="en-US" dirty="0" smtClean="0"/>
              <a:t>AB 182</a:t>
            </a:r>
          </a:p>
          <a:p>
            <a:r>
              <a:rPr lang="en-US" dirty="0" smtClean="0"/>
              <a:t>AB</a:t>
            </a:r>
            <a:r>
              <a:rPr lang="en-US" baseline="0" dirty="0" smtClean="0"/>
              <a:t> 2551</a:t>
            </a:r>
          </a:p>
          <a:p>
            <a:r>
              <a:rPr lang="en-US" baseline="0" dirty="0" smtClean="0"/>
              <a:t>AB 2274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9F1BB-BD78-40A3-A548-4761B59971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2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4:1 is per issuance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9F1BB-BD78-40A3-A548-4761B59971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2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G-17 – Underwriters must deal fairly with issuers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9F1BB-BD78-40A3-A548-4761B59971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4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Kudos to Lori &amp; Michael</a:t>
            </a:r>
          </a:p>
          <a:p>
            <a:r>
              <a:rPr lang="en-US" dirty="0" smtClean="0"/>
              <a:t>Essentially debt ratio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are official sources?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9F1BB-BD78-40A3-A548-4761B59971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Essentially debt ratio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are official sources?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9F1BB-BD78-40A3-A548-4761B59971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9F1BB-BD78-40A3-A548-4761B59971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9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0409FD-4AFA-4542-92BD-5D6F743206A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E8BD20-F72A-4C3E-BFA7-98A40BC0B92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kaufman@co.kern.ca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School Finance</a:t>
            </a:r>
            <a:br>
              <a:rPr lang="en-US" dirty="0" smtClean="0"/>
            </a:br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10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Jordan Kaufman</a:t>
            </a:r>
          </a:p>
          <a:p>
            <a:r>
              <a:rPr lang="en-US" dirty="0" smtClean="0"/>
              <a:t>Kern County Treasurer-Tax Collector Elect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182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Signed by the Gov. Oct. 2013</a:t>
            </a:r>
          </a:p>
          <a:p>
            <a:r>
              <a:rPr lang="en-US" dirty="0" smtClean="0"/>
              <a:t>4:1 max debt ratio</a:t>
            </a:r>
          </a:p>
          <a:p>
            <a:r>
              <a:rPr lang="en-US" dirty="0" smtClean="0"/>
              <a:t>10 year call option for all CABs</a:t>
            </a:r>
          </a:p>
          <a:p>
            <a:r>
              <a:rPr lang="en-US" dirty="0" smtClean="0"/>
              <a:t>CABs can only go out 25 years</a:t>
            </a:r>
          </a:p>
          <a:p>
            <a:r>
              <a:rPr lang="en-US" dirty="0" smtClean="0"/>
              <a:t>1 time waiver for notes issued by Dec. 31, 2013</a:t>
            </a:r>
          </a:p>
          <a:p>
            <a:r>
              <a:rPr lang="en-US" dirty="0" smtClean="0"/>
              <a:t>If CABs, then 2 Sch. Board meeting agendas, 1 as information item and 1 for approval.</a:t>
            </a:r>
          </a:p>
        </p:txBody>
      </p:sp>
    </p:spTree>
    <p:extLst>
      <p:ext uri="{BB962C8B-B14F-4D97-AF65-F5344CB8AC3E}">
        <p14:creationId xmlns:p14="http://schemas.microsoft.com/office/powerpoint/2010/main" val="7987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182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Sch. Board resolution disclosure:</a:t>
            </a:r>
          </a:p>
          <a:p>
            <a:pPr lvl="1"/>
            <a:r>
              <a:rPr lang="en-US" dirty="0" smtClean="0"/>
              <a:t>If CABs, then term, repayment ratio, AV estimates</a:t>
            </a:r>
          </a:p>
          <a:p>
            <a:pPr lvl="1"/>
            <a:r>
              <a:rPr lang="en-US" dirty="0" smtClean="0"/>
              <a:t>Total cost of CABs, comparison of cost to CIB, the reason for the use of CABs</a:t>
            </a:r>
          </a:p>
          <a:p>
            <a:r>
              <a:rPr lang="en-US" dirty="0" smtClean="0"/>
              <a:t>Copy of underwriter disclosure in compliance with Rule G-17</a:t>
            </a:r>
          </a:p>
          <a:p>
            <a:r>
              <a:rPr lang="en-US" dirty="0" smtClean="0"/>
              <a:t>After sale disclosure:</a:t>
            </a:r>
          </a:p>
          <a:p>
            <a:pPr lvl="1"/>
            <a:r>
              <a:rPr lang="en-US" dirty="0" smtClean="0"/>
              <a:t>Present actual cost information for the sale</a:t>
            </a:r>
            <a:r>
              <a:rPr lang="en-US" dirty="0"/>
              <a:t> </a:t>
            </a:r>
            <a:r>
              <a:rPr lang="en-US" dirty="0" smtClean="0"/>
              <a:t>at next scheduled meeting</a:t>
            </a:r>
          </a:p>
        </p:txBody>
      </p:sp>
    </p:spTree>
    <p:extLst>
      <p:ext uri="{BB962C8B-B14F-4D97-AF65-F5344CB8AC3E}">
        <p14:creationId xmlns:p14="http://schemas.microsoft.com/office/powerpoint/2010/main" val="35024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2551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Signed by the Gov. Sep. 2014</a:t>
            </a:r>
          </a:p>
          <a:p>
            <a:r>
              <a:rPr lang="en-US" dirty="0" smtClean="0"/>
              <a:t>Bond ballot statement must include best estimate from official sources of the total debt service that would be required to be repaid if all the bonds are issued and sold.</a:t>
            </a:r>
          </a:p>
          <a:p>
            <a:pPr lvl="1"/>
            <a:r>
              <a:rPr lang="en-US" dirty="0" smtClean="0"/>
              <a:t>Can include 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7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2274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Signed by the Gov. Sep. 2014</a:t>
            </a:r>
          </a:p>
          <a:p>
            <a:r>
              <a:rPr lang="en-US" dirty="0" smtClean="0"/>
              <a:t>All state and local agencies must provide notice to CDIAC of any proposed issuance (not just new money deals).</a:t>
            </a:r>
          </a:p>
          <a:p>
            <a:r>
              <a:rPr lang="en-US" dirty="0" smtClean="0"/>
              <a:t>CDIAC can require any info it “considers appropriate”, not just date, issuer, type of debt and est. principal</a:t>
            </a:r>
          </a:p>
          <a:p>
            <a:r>
              <a:rPr lang="en-US" dirty="0" smtClean="0"/>
              <a:t>Reduces timeframe for report of final sale info from 45 to 21 days.</a:t>
            </a:r>
          </a:p>
        </p:txBody>
      </p:sp>
    </p:spTree>
    <p:extLst>
      <p:ext uri="{BB962C8B-B14F-4D97-AF65-F5344CB8AC3E}">
        <p14:creationId xmlns:p14="http://schemas.microsoft.com/office/powerpoint/2010/main" val="302219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MSRB Rule G-37 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 currently reviewing</a:t>
            </a:r>
          </a:p>
          <a:p>
            <a:r>
              <a:rPr lang="en-US" dirty="0" smtClean="0"/>
              <a:t>Adds Municipal Advisor to all of the G-37 requirements.</a:t>
            </a:r>
          </a:p>
          <a:p>
            <a:r>
              <a:rPr lang="en-US" dirty="0" smtClean="0"/>
              <a:t>What are the G-37 requirements:</a:t>
            </a:r>
          </a:p>
          <a:p>
            <a:pPr lvl="1"/>
            <a:r>
              <a:rPr lang="en-US" dirty="0" smtClean="0"/>
              <a:t>MFPs cannot donate more than $250 to </a:t>
            </a:r>
            <a:r>
              <a:rPr lang="en-US" dirty="0" err="1" smtClean="0"/>
              <a:t>electeds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u="sng" dirty="0" smtClean="0"/>
              <a:t>NOT</a:t>
            </a:r>
            <a:r>
              <a:rPr lang="en-US" dirty="0" smtClean="0"/>
              <a:t> apply to ballot campaigns (but many think it should)</a:t>
            </a:r>
          </a:p>
          <a:p>
            <a:pPr lvl="1"/>
            <a:r>
              <a:rPr lang="en-US" dirty="0" smtClean="0"/>
              <a:t>2013 amendments added lots </a:t>
            </a:r>
            <a:r>
              <a:rPr lang="en-US" dirty="0"/>
              <a:t>of </a:t>
            </a:r>
            <a:r>
              <a:rPr lang="en-US" dirty="0" smtClean="0"/>
              <a:t>campaign contribution </a:t>
            </a:r>
            <a:r>
              <a:rPr lang="en-US" dirty="0"/>
              <a:t>disclosure </a:t>
            </a:r>
            <a:r>
              <a:rPr lang="en-US" dirty="0" smtClean="0"/>
              <a:t> requirements; added </a:t>
            </a:r>
            <a:r>
              <a:rPr lang="en-US" dirty="0"/>
              <a:t>in-kind </a:t>
            </a:r>
            <a:r>
              <a:rPr lang="en-US" dirty="0" smtClean="0"/>
              <a:t>contributions to bond ballot campaigns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75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185160"/>
          </a:xfrm>
        </p:spPr>
        <p:txBody>
          <a:bodyPr/>
          <a:lstStyle/>
          <a:p>
            <a:pPr marL="137160" indent="0" algn="ctr">
              <a:buNone/>
            </a:pPr>
            <a:r>
              <a:rPr lang="en-US" dirty="0" smtClean="0"/>
              <a:t>Contact Information:</a:t>
            </a:r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dirty="0" smtClean="0"/>
              <a:t>Jordan Kaufman</a:t>
            </a:r>
          </a:p>
          <a:p>
            <a:pPr marL="137160" indent="0" algn="ctr">
              <a:buNone/>
            </a:pPr>
            <a:r>
              <a:rPr lang="en-US" dirty="0" smtClean="0">
                <a:hlinkClick r:id="rId2"/>
              </a:rPr>
              <a:t>jkaufman@co.kern.ca.us</a:t>
            </a: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661-868-3454</a:t>
            </a:r>
          </a:p>
        </p:txBody>
      </p:sp>
    </p:spTree>
    <p:extLst>
      <p:ext uri="{BB962C8B-B14F-4D97-AF65-F5344CB8AC3E}">
        <p14:creationId xmlns:p14="http://schemas.microsoft.com/office/powerpoint/2010/main" val="320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285</TotalTime>
  <Words>380</Words>
  <Application>Microsoft Office PowerPoint</Application>
  <PresentationFormat>On-screen Show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California School Finance Legislative Update</vt:lpstr>
      <vt:lpstr>AB 182 Recap</vt:lpstr>
      <vt:lpstr>AB 182 Recap</vt:lpstr>
      <vt:lpstr>AB 2551 Recap</vt:lpstr>
      <vt:lpstr>AB 2274 Recap</vt:lpstr>
      <vt:lpstr>MSRB Rule G-37 Proposed Changes</vt:lpstr>
      <vt:lpstr>Questions?</vt:lpstr>
    </vt:vector>
  </TitlesOfParts>
  <Company>Kern County Treasurer and Tax Collector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School Finance Legislative Update</dc:title>
  <dc:creator>Jordan Kaufman</dc:creator>
  <cp:lastModifiedBy>Karen S. Brown</cp:lastModifiedBy>
  <cp:revision>18</cp:revision>
  <dcterms:created xsi:type="dcterms:W3CDTF">2014-10-22T16:07:43Z</dcterms:created>
  <dcterms:modified xsi:type="dcterms:W3CDTF">2014-11-05T15:44:06Z</dcterms:modified>
</cp:coreProperties>
</file>