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9" r:id="rId3"/>
    <p:sldId id="265" r:id="rId4"/>
    <p:sldId id="266" r:id="rId5"/>
    <p:sldId id="267" r:id="rId6"/>
    <p:sldId id="268" r:id="rId7"/>
    <p:sldId id="258" r:id="rId8"/>
    <p:sldId id="264" r:id="rId9"/>
    <p:sldId id="257" r:id="rId10"/>
    <p:sldId id="259" r:id="rId11"/>
    <p:sldId id="260" r:id="rId12"/>
    <p:sldId id="261" r:id="rId13"/>
    <p:sldId id="262" r:id="rId14"/>
    <p:sldId id="263" r:id="rId15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DBC8D5D-90D6-494A-B1ED-E2CBBAB7170B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CEC16E85-E4C3-AC44-BB57-B6F65E47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504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D34AEE7F-8E61-EE4F-B604-4DD00D4D6278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CC4D040-ADE7-6243-8E25-F9E3A224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137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4D040-ADE7-6243-8E25-F9E3A2248D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8940" y="2748577"/>
            <a:ext cx="182880" cy="388685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  <a:ln>
            <a:solidFill>
              <a:srgbClr val="000090"/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A1B675-B8E9-DF43-88CE-AC1CEBDFCF9D}" type="datetime1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E235-7716-424F-93F7-4AE4501775FC}" type="datetime1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CFF7-88B8-9E47-9EAF-46C77E3D3CB1}" type="datetime1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A049-F98F-C94E-8527-8A0DDEB5258D}" type="datetime1">
              <a:rPr lang="en-US" smtClean="0"/>
              <a:t>10/31/2014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C513-6583-0941-8711-618541FF66D7}" type="datetime1">
              <a:rPr lang="en-US" smtClean="0"/>
              <a:t>10/31/2014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775D-1E18-7049-8296-6988044F6A83}" type="datetime1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0B09A86E-D45B-1047-802D-25C0A23FEF03}" type="datetime1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75C8-3BDF-3241-B39D-786AB26D3A9B}" type="datetime1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E0F-D04A-8B41-92EB-1A20EA801B16}" type="datetime1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CD0D-EFD3-E449-AD34-B6842233555A}" type="datetime1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7AE7-2768-7F45-85A2-3088F30E9425}" type="datetime1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11DBE085-D20C-554A-B0ED-81046C007078}" type="datetime1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27B90389-EF11-6D4D-9885-B2CAA765C229}" type="datetime1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76FDB629-6E91-024E-BCB5-F2ECBDC7460E}" type="datetime1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891F9BFB-A0B4-C541-B4FC-214352DEEE18}" type="datetime1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7C59-9A05-4D4F-B755-D079D57703A6}" type="datetime1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4FCC-7EA0-014D-AA9E-0931F9400339}" type="datetime1">
              <a:rPr lang="en-US" smtClean="0"/>
              <a:t>10/31/2014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8B03-A1C4-CC42-AEB2-2108048D95C4}" type="datetime1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93A8CF8-DB8C-AD44-93F6-D9EDCEF8EA04}" type="datetime1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ern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9103" y="2760440"/>
            <a:ext cx="7280265" cy="1088969"/>
          </a:xfrm>
        </p:spPr>
        <p:txBody>
          <a:bodyPr/>
          <a:lstStyle/>
          <a:p>
            <a:r>
              <a:rPr lang="en-US" dirty="0" smtClean="0"/>
              <a:t>KCSOS DEBT Toolkit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7387"/>
            <a:ext cx="9144000" cy="1687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9985" y="6111433"/>
            <a:ext cx="232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November 7, 2014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2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DEBT MANAGEMENT TOOL KIT </a:t>
            </a:r>
            <a:r>
              <a:rPr lang="en-US" dirty="0" smtClean="0"/>
              <a:t>Section 2 </a:t>
            </a:r>
            <a:br>
              <a:rPr lang="en-US" dirty="0" smtClean="0"/>
            </a:br>
            <a:r>
              <a:rPr lang="en-US" dirty="0" smtClean="0"/>
              <a:t>Issuing </a:t>
            </a:r>
            <a:r>
              <a:rPr lang="en-US" dirty="0"/>
              <a:t>Debt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7507" b="-27507"/>
          <a:stretch>
            <a:fillRect/>
          </a:stretch>
        </p:blipFill>
        <p:spPr>
          <a:xfrm>
            <a:off x="625060" y="1629323"/>
            <a:ext cx="7761818" cy="467061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72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DEBT MANAGEMENT TOOL KIT </a:t>
            </a:r>
            <a:r>
              <a:rPr lang="en-US" dirty="0" smtClean="0"/>
              <a:t>Section 2 </a:t>
            </a:r>
            <a:br>
              <a:rPr lang="en-US" dirty="0" smtClean="0"/>
            </a:br>
            <a:r>
              <a:rPr lang="en-US" dirty="0" smtClean="0"/>
              <a:t>Issuing </a:t>
            </a:r>
            <a:r>
              <a:rPr lang="en-US" dirty="0"/>
              <a:t>Debt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47859" b="-47859"/>
          <a:stretch>
            <a:fillRect/>
          </a:stretch>
        </p:blipFill>
        <p:spPr>
          <a:xfrm>
            <a:off x="129785" y="1140380"/>
            <a:ext cx="9138371" cy="54989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60" y="4507288"/>
            <a:ext cx="7738048" cy="53118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73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DEBT MANAGEMENT TOOL KIT </a:t>
            </a:r>
            <a:r>
              <a:rPr lang="en-US" dirty="0" smtClean="0"/>
              <a:t>Section 2 </a:t>
            </a:r>
            <a:br>
              <a:rPr lang="en-US" dirty="0" smtClean="0"/>
            </a:br>
            <a:r>
              <a:rPr lang="en-US" dirty="0" smtClean="0"/>
              <a:t>Issuing </a:t>
            </a:r>
            <a:r>
              <a:rPr lang="en-US" dirty="0"/>
              <a:t>Debt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1546" b="-11546"/>
          <a:stretch>
            <a:fillRect/>
          </a:stretch>
        </p:blipFill>
        <p:spPr>
          <a:xfrm>
            <a:off x="338139" y="1775887"/>
            <a:ext cx="8128288" cy="489113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43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021878"/>
            <a:ext cx="6508377" cy="1035521"/>
          </a:xfrm>
        </p:spPr>
        <p:txBody>
          <a:bodyPr/>
          <a:lstStyle/>
          <a:p>
            <a:r>
              <a:rPr lang="en-US" sz="3200" dirty="0"/>
              <a:t>DEBT MANAGEMENT TOOL KIT 	</a:t>
            </a:r>
            <a:r>
              <a:rPr lang="en-US" dirty="0"/>
              <a:t>	Section 3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200" dirty="0" smtClean="0"/>
              <a:t>Ongoing Debt Administration Obligations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61514" b="-61514"/>
          <a:stretch>
            <a:fillRect/>
          </a:stretch>
        </p:blipFill>
        <p:spPr>
          <a:xfrm>
            <a:off x="158746" y="1021878"/>
            <a:ext cx="8689359" cy="522845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2362200"/>
            <a:ext cx="7861300" cy="21209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1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725700"/>
            <a:ext cx="8686801" cy="3916363"/>
          </a:xfrm>
        </p:spPr>
        <p:txBody>
          <a:bodyPr/>
          <a:lstStyle/>
          <a:p>
            <a:r>
              <a:rPr lang="en-US" dirty="0" smtClean="0"/>
              <a:t>ALL GFOA BEST PRACTICES RELATED TO DEBT MANAGEMENT &amp; ISSUANCE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DEBT MANAGEMENT TOOL KIT </a:t>
            </a:r>
            <a:r>
              <a:rPr lang="en-US" dirty="0" smtClean="0"/>
              <a:t>Section 4 </a:t>
            </a:r>
            <a:br>
              <a:rPr lang="en-US" dirty="0" smtClean="0"/>
            </a:br>
            <a:r>
              <a:rPr lang="en-US" dirty="0" smtClean="0"/>
              <a:t>Issuing </a:t>
            </a:r>
            <a:r>
              <a:rPr lang="en-US" dirty="0"/>
              <a:t>Debt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49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533" b="6533"/>
          <a:stretch>
            <a:fillRect/>
          </a:stretch>
        </p:blipFill>
        <p:spPr/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716122" cy="1143000"/>
          </a:xfrm>
        </p:spPr>
        <p:txBody>
          <a:bodyPr/>
          <a:lstStyle/>
          <a:p>
            <a:pPr algn="ctr"/>
            <a:r>
              <a:rPr lang="en-US" dirty="0"/>
              <a:t>DEBT MANAGEMENT TOOL KIT </a:t>
            </a:r>
            <a:r>
              <a:rPr lang="en-US" dirty="0" smtClean="0"/>
              <a:t> How To </a:t>
            </a:r>
            <a:r>
              <a:rPr lang="en-US" dirty="0"/>
              <a:t>F</a:t>
            </a:r>
            <a:r>
              <a:rPr lang="en-US" dirty="0" smtClean="0"/>
              <a:t>ind It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7199" y="6300050"/>
            <a:ext cx="1926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hlinkClick r:id="rId3"/>
              </a:rPr>
              <a:t>http://</a:t>
            </a:r>
            <a:r>
              <a:rPr lang="en-US" dirty="0" err="1">
                <a:solidFill>
                  <a:srgbClr val="0000FF"/>
                </a:solidFill>
                <a:hlinkClick r:id="rId3"/>
              </a:rPr>
              <a:t>kern.org</a:t>
            </a:r>
            <a:r>
              <a:rPr lang="en-US" dirty="0">
                <a:solidFill>
                  <a:srgbClr val="0000FF"/>
                </a:solidFill>
                <a:hlinkClick r:id="rId3"/>
              </a:rPr>
              <a:t>/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58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533" b="6533"/>
          <a:stretch>
            <a:fillRect/>
          </a:stretch>
        </p:blipFill>
        <p:spPr/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716122" cy="1143000"/>
          </a:xfrm>
        </p:spPr>
        <p:txBody>
          <a:bodyPr/>
          <a:lstStyle/>
          <a:p>
            <a:pPr algn="ctr"/>
            <a:r>
              <a:rPr lang="en-US" dirty="0"/>
              <a:t>DEBT MANAGEMENT TOOL KIT </a:t>
            </a:r>
            <a:r>
              <a:rPr lang="en-US" dirty="0" smtClean="0"/>
              <a:t> How To </a:t>
            </a:r>
            <a:r>
              <a:rPr lang="en-US" dirty="0"/>
              <a:t>F</a:t>
            </a:r>
            <a:r>
              <a:rPr lang="en-US" dirty="0" smtClean="0"/>
              <a:t>ind 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00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556" b="3556"/>
          <a:stretch>
            <a:fillRect/>
          </a:stretch>
        </p:blipFill>
        <p:spPr/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6415" y="269525"/>
            <a:ext cx="6508377" cy="1143000"/>
          </a:xfrm>
        </p:spPr>
        <p:txBody>
          <a:bodyPr/>
          <a:lstStyle/>
          <a:p>
            <a:pPr algn="ctr"/>
            <a:r>
              <a:rPr lang="en-US" dirty="0"/>
              <a:t>DEBT MANAGEMENT TOOL KIT </a:t>
            </a:r>
            <a:r>
              <a:rPr lang="en-US" dirty="0" smtClean="0"/>
              <a:t> How To </a:t>
            </a:r>
            <a:r>
              <a:rPr lang="en-US" dirty="0"/>
              <a:t>F</a:t>
            </a:r>
            <a:r>
              <a:rPr lang="en-US" dirty="0" smtClean="0"/>
              <a:t>ind 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03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726044" cy="1143000"/>
          </a:xfrm>
        </p:spPr>
        <p:txBody>
          <a:bodyPr/>
          <a:lstStyle/>
          <a:p>
            <a:pPr algn="ctr"/>
            <a:r>
              <a:rPr lang="en-US" dirty="0"/>
              <a:t>DEBT MANAGEMENT TOOL KIT </a:t>
            </a:r>
            <a:r>
              <a:rPr lang="en-US" dirty="0" smtClean="0"/>
              <a:t> How To </a:t>
            </a:r>
            <a:r>
              <a:rPr lang="en-US" dirty="0"/>
              <a:t>F</a:t>
            </a:r>
            <a:r>
              <a:rPr lang="en-US" dirty="0" smtClean="0"/>
              <a:t>ind 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90" r="-190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80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369" r="-4369"/>
          <a:stretch>
            <a:fillRect/>
          </a:stretch>
        </p:blipFill>
        <p:spPr/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726044" cy="1143000"/>
          </a:xfrm>
        </p:spPr>
        <p:txBody>
          <a:bodyPr/>
          <a:lstStyle/>
          <a:p>
            <a:pPr algn="ctr"/>
            <a:r>
              <a:rPr lang="en-US" dirty="0"/>
              <a:t>DEBT MANAGEMENT TOOL KIT </a:t>
            </a:r>
            <a:r>
              <a:rPr lang="en-US" dirty="0" smtClean="0"/>
              <a:t> How To </a:t>
            </a:r>
            <a:r>
              <a:rPr lang="en-US" dirty="0"/>
              <a:t>F</a:t>
            </a:r>
            <a:r>
              <a:rPr lang="en-US" dirty="0" smtClean="0"/>
              <a:t>ind 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73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7871"/>
            <a:ext cx="6508377" cy="1789529"/>
          </a:xfrm>
        </p:spPr>
        <p:txBody>
          <a:bodyPr/>
          <a:lstStyle/>
          <a:p>
            <a:r>
              <a:rPr lang="en-US" sz="3200" dirty="0" smtClean="0"/>
              <a:t>DEBT MANAGEMENT TOOL KIT 	</a:t>
            </a:r>
            <a:r>
              <a:rPr lang="en-US" dirty="0" smtClean="0"/>
              <a:t>	Section 1 Considering Issuing Debt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-9622" b="-9622"/>
          <a:stretch>
            <a:fillRect/>
          </a:stretch>
        </p:blipFill>
        <p:spPr>
          <a:xfrm>
            <a:off x="257963" y="2163134"/>
            <a:ext cx="7138508" cy="4295539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32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716122" cy="1143000"/>
          </a:xfrm>
        </p:spPr>
        <p:txBody>
          <a:bodyPr/>
          <a:lstStyle/>
          <a:p>
            <a:pPr algn="ctr"/>
            <a:r>
              <a:rPr lang="en-US" dirty="0"/>
              <a:t>DEBT MANAGEMENT TOOL KIT 		</a:t>
            </a:r>
            <a:r>
              <a:rPr lang="en-US" dirty="0" smtClean="0"/>
              <a:t>Section </a:t>
            </a:r>
            <a:r>
              <a:rPr lang="en-US" dirty="0"/>
              <a:t>1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SIX QUESTION 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318932"/>
            <a:ext cx="8442481" cy="3916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Why is the District borrowing?</a:t>
            </a:r>
          </a:p>
          <a:p>
            <a:r>
              <a:rPr lang="en-US" dirty="0" smtClean="0"/>
              <a:t>What will the District’s annual obligation be including debt service payments  and Administration</a:t>
            </a:r>
          </a:p>
          <a:p>
            <a:r>
              <a:rPr lang="en-US" dirty="0" smtClean="0"/>
              <a:t>What is the risk that the annual obligation will vary from year to year and by how much</a:t>
            </a:r>
          </a:p>
          <a:p>
            <a:r>
              <a:rPr lang="en-US" dirty="0" smtClean="0"/>
              <a:t>What are the planned repayment sources</a:t>
            </a:r>
          </a:p>
          <a:p>
            <a:r>
              <a:rPr lang="en-US" dirty="0" smtClean="0"/>
              <a:t>What is the likelihood the planned repayment sources will be sufficient</a:t>
            </a:r>
          </a:p>
          <a:p>
            <a:r>
              <a:rPr lang="en-US" dirty="0" smtClean="0"/>
              <a:t>What is the cost of funds and is it reasonable?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52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DEBT MANAGEMENT TOOL KIT </a:t>
            </a:r>
            <a:r>
              <a:rPr lang="en-US" dirty="0" smtClean="0"/>
              <a:t>Section 2 </a:t>
            </a:r>
            <a:br>
              <a:rPr lang="en-US" dirty="0" smtClean="0"/>
            </a:br>
            <a:r>
              <a:rPr lang="en-US" dirty="0" smtClean="0"/>
              <a:t>Issuing </a:t>
            </a:r>
            <a:r>
              <a:rPr lang="en-US" dirty="0"/>
              <a:t>Debt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40261" b="-40261"/>
          <a:stretch>
            <a:fillRect/>
          </a:stretch>
        </p:blipFill>
        <p:spPr>
          <a:xfrm>
            <a:off x="665552" y="1492856"/>
            <a:ext cx="7027982" cy="422903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20925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65</TotalTime>
  <Words>183</Words>
  <Application>Microsoft Office PowerPoint</Application>
  <PresentationFormat>On-screen Show (4:3)</PresentationFormat>
  <Paragraphs>38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Plaza</vt:lpstr>
      <vt:lpstr>KCSOS DEBT Toolkit</vt:lpstr>
      <vt:lpstr>DEBT MANAGEMENT TOOL KIT  How To Find It</vt:lpstr>
      <vt:lpstr>DEBT MANAGEMENT TOOL KIT  How To Find It</vt:lpstr>
      <vt:lpstr>DEBT MANAGEMENT TOOL KIT  How To Find It</vt:lpstr>
      <vt:lpstr>DEBT MANAGEMENT TOOL KIT  How To Find It</vt:lpstr>
      <vt:lpstr>DEBT MANAGEMENT TOOL KIT  How To Find It</vt:lpstr>
      <vt:lpstr>DEBT MANAGEMENT TOOL KIT   Section 1 Considering Issuing Debt</vt:lpstr>
      <vt:lpstr>DEBT MANAGEMENT TOOL KIT   Section 1  SIX QUESTION WORKSHEET</vt:lpstr>
      <vt:lpstr>DEBT MANAGEMENT TOOL KIT Section 2  Issuing Debt</vt:lpstr>
      <vt:lpstr>DEBT MANAGEMENT TOOL KIT Section 2  Issuing Debt</vt:lpstr>
      <vt:lpstr>DEBT MANAGEMENT TOOL KIT Section 2  Issuing Debt</vt:lpstr>
      <vt:lpstr>DEBT MANAGEMENT TOOL KIT Section 2  Issuing Debt</vt:lpstr>
      <vt:lpstr>DEBT MANAGEMENT TOOL KIT   Section 3  Ongoing Debt Administration Obligations</vt:lpstr>
      <vt:lpstr>DEBT MANAGEMENT TOOL KIT Section 4  Issuing Debt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KCSOS DEBT Toolkit</dc:title>
  <dc:creator>Mark Fulmer</dc:creator>
  <cp:lastModifiedBy>Karen S. Brown</cp:lastModifiedBy>
  <cp:revision>8</cp:revision>
  <cp:lastPrinted>2014-10-31T19:00:18Z</cp:lastPrinted>
  <dcterms:created xsi:type="dcterms:W3CDTF">2014-10-31T17:43:58Z</dcterms:created>
  <dcterms:modified xsi:type="dcterms:W3CDTF">2014-10-31T19:00:35Z</dcterms:modified>
</cp:coreProperties>
</file>