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24" r:id="rId1"/>
    <p:sldMasterId id="2147483746" r:id="rId2"/>
    <p:sldMasterId id="2147483756" r:id="rId3"/>
  </p:sldMasterIdLst>
  <p:notesMasterIdLst>
    <p:notesMasterId r:id="rId11"/>
  </p:notesMasterIdLst>
  <p:handoutMasterIdLst>
    <p:handoutMasterId r:id="rId12"/>
  </p:handoutMasterIdLst>
  <p:sldIdLst>
    <p:sldId id="256" r:id="rId4"/>
    <p:sldId id="257" r:id="rId5"/>
    <p:sldId id="262" r:id="rId6"/>
    <p:sldId id="264" r:id="rId7"/>
    <p:sldId id="268" r:id="rId8"/>
    <p:sldId id="270" r:id="rId9"/>
    <p:sldId id="272" r:id="rId10"/>
  </p:sldIdLst>
  <p:sldSz cx="11887200" cy="7434263"/>
  <p:notesSz cx="6858000" cy="9144000"/>
  <p:embeddedFontLst>
    <p:embeddedFont>
      <p:font typeface="Georgia" panose="02040502050405020303" pitchFamily="18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ＭＳ Ｐゴシック" panose="020B0600070205080204" pitchFamily="34" charset="-128"/>
      <p:regular r:id="rId25"/>
    </p:embeddedFon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1855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3711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5568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7422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9276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11133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62987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14844" algn="l" defTabSz="110371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old Blue examples" id="{60E415B1-307E-4D1A-9238-818F4DA87239}">
          <p14:sldIdLst>
            <p14:sldId id="256"/>
            <p14:sldId id="257"/>
            <p14:sldId id="262"/>
            <p14:sldId id="264"/>
            <p14:sldId id="268"/>
            <p14:sldId id="270"/>
            <p14:sldId id="272"/>
          </p14:sldIdLst>
        </p14:section>
        <p14:section name="KCSOS White examples" id="{0D654FFC-057E-4835-86D6-B2A58732BE24}">
          <p14:sldIdLst/>
        </p14:section>
        <p14:section name="KCSOS Minimal examples" id="{11E966CF-B9AB-4C8D-927A-82DC31D94EC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793"/>
    <a:srgbClr val="517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0" autoAdjust="0"/>
    <p:restoredTop sz="94675" autoAdjust="0"/>
  </p:normalViewPr>
  <p:slideViewPr>
    <p:cSldViewPr snapToGrid="0">
      <p:cViewPr>
        <p:scale>
          <a:sx n="81" d="100"/>
          <a:sy n="81" d="100"/>
        </p:scale>
        <p:origin x="-581" y="-58"/>
      </p:cViewPr>
      <p:guideLst>
        <p:guide orient="horz" pos="2342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75A73-0B58-4490-BDF6-AE321DFDC23B}" type="datetimeFigureOut">
              <a:rPr lang="en-US" smtClean="0"/>
              <a:t>11/5/2014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DCE7-3AB3-40E1-831F-3240B1E93C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049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/>
            </a:lvl1pPr>
          </a:lstStyle>
          <a:p>
            <a:fld id="{234556F3-5669-478A-B594-8C2353134D02}" type="datetime1">
              <a:rPr lang="en-US" smtClean="0"/>
              <a:t>11/5/2014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685800"/>
            <a:ext cx="5480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E004F-FDE0-4618-8EBB-591E73F62F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78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1855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3711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5568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7422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9276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11133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62987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14844" algn="l" defTabSz="11037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"/>
            <a:ext cx="11889792" cy="7432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6732"/>
            <a:ext cx="10104120" cy="2743199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3260741"/>
            <a:ext cx="8321040" cy="914400"/>
          </a:xfrm>
        </p:spPr>
        <p:txBody>
          <a:bodyPr>
            <a:normAutofit/>
          </a:bodyPr>
          <a:lstStyle>
            <a:lvl1pPr marL="0" indent="0" algn="ctr">
              <a:buNone/>
              <a:defRPr sz="2900">
                <a:solidFill>
                  <a:schemeClr val="bg1"/>
                </a:solidFill>
              </a:defRPr>
            </a:lvl1pPr>
            <a:lvl2pPr marL="552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8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6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12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6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16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Subtitle/byline/presenter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1887200" cy="743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6732"/>
            <a:ext cx="10104120" cy="2743199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6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3260741"/>
            <a:ext cx="8321040" cy="914400"/>
          </a:xfrm>
        </p:spPr>
        <p:txBody>
          <a:bodyPr>
            <a:normAutofit/>
          </a:bodyPr>
          <a:lstStyle>
            <a:lvl1pPr marL="0" indent="0" algn="ctr">
              <a:buNone/>
              <a:defRPr sz="2900">
                <a:solidFill>
                  <a:schemeClr val="bg1">
                    <a:lumMod val="50000"/>
                  </a:schemeClr>
                </a:solidFill>
              </a:defRPr>
            </a:lvl1pPr>
            <a:lvl2pPr marL="552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8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6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12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6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16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Subtitle/byline/presenter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888"/>
            <a:ext cx="11887200" cy="338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800" b="0" kern="120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734662"/>
            <a:ext cx="10698480" cy="40398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r 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8680" y="516731"/>
            <a:ext cx="10104120" cy="2715571"/>
          </a:xfrm>
        </p:spPr>
        <p:txBody>
          <a:bodyPr anchor="b"/>
          <a:lstStyle>
            <a:lvl1pPr algn="ctr" defTabSz="11040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0" i="1" kern="12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Chapter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8680" y="3440531"/>
            <a:ext cx="10104120" cy="1226997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55202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Subtitle/byline/presenter</a:t>
            </a:r>
          </a:p>
        </p:txBody>
      </p:sp>
      <p:sp>
        <p:nvSpPr>
          <p:cNvPr id="7" name="Oval 6"/>
          <p:cNvSpPr/>
          <p:nvPr/>
        </p:nvSpPr>
        <p:spPr>
          <a:xfrm>
            <a:off x="5774213" y="3283929"/>
            <a:ext cx="110204" cy="918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34245" y="3283929"/>
            <a:ext cx="110204" cy="918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515419" y="3283929"/>
            <a:ext cx="110204" cy="918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0835640" cy="17346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734662"/>
            <a:ext cx="5250180" cy="4497069"/>
          </a:xfrm>
        </p:spPr>
        <p:txBody>
          <a:bodyPr/>
          <a:lstStyle>
            <a:lvl1pPr>
              <a:defRPr sz="2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5488" y="1734661"/>
            <a:ext cx="5254142" cy="45020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34662"/>
            <a:ext cx="5252244" cy="66082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52023" indent="0">
              <a:buNone/>
              <a:defRPr sz="2400" b="1"/>
            </a:lvl2pPr>
            <a:lvl3pPr marL="1104047" indent="0">
              <a:buNone/>
              <a:defRPr sz="2200" b="1"/>
            </a:lvl3pPr>
            <a:lvl4pPr marL="1656070" indent="0">
              <a:buNone/>
              <a:defRPr sz="1900" b="1"/>
            </a:lvl4pPr>
            <a:lvl5pPr marL="2208093" indent="0">
              <a:buNone/>
              <a:defRPr sz="1900" b="1"/>
            </a:lvl5pPr>
            <a:lvl6pPr marL="2760116" indent="0">
              <a:buNone/>
              <a:defRPr sz="1900" b="1"/>
            </a:lvl6pPr>
            <a:lvl7pPr marL="3312140" indent="0">
              <a:buNone/>
              <a:defRPr sz="1900" b="1"/>
            </a:lvl7pPr>
            <a:lvl8pPr marL="3864163" indent="0">
              <a:buNone/>
              <a:defRPr sz="1900" b="1"/>
            </a:lvl8pPr>
            <a:lvl9pPr marL="4416186" indent="0">
              <a:buNone/>
              <a:defRPr sz="1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2660" y="1734662"/>
            <a:ext cx="5254308" cy="66082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52023" indent="0">
              <a:buNone/>
              <a:defRPr sz="2400" b="1"/>
            </a:lvl2pPr>
            <a:lvl3pPr marL="1104047" indent="0">
              <a:buNone/>
              <a:defRPr sz="2200" b="1"/>
            </a:lvl3pPr>
            <a:lvl4pPr marL="1656070" indent="0">
              <a:buNone/>
              <a:defRPr sz="1900" b="1"/>
            </a:lvl4pPr>
            <a:lvl5pPr marL="2208093" indent="0">
              <a:buNone/>
              <a:defRPr sz="1900" b="1"/>
            </a:lvl5pPr>
            <a:lvl6pPr marL="2760116" indent="0">
              <a:buNone/>
              <a:defRPr sz="1900" b="1"/>
            </a:lvl6pPr>
            <a:lvl7pPr marL="3312140" indent="0">
              <a:buNone/>
              <a:defRPr sz="1900" b="1"/>
            </a:lvl7pPr>
            <a:lvl8pPr marL="3864163" indent="0">
              <a:buNone/>
              <a:defRPr sz="1900" b="1"/>
            </a:lvl8pPr>
            <a:lvl9pPr marL="441618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94360" y="2398789"/>
            <a:ext cx="5254142" cy="36043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074359" y="2398789"/>
            <a:ext cx="5254142" cy="38329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0" y="289110"/>
            <a:ext cx="3910807" cy="1827821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3400" b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71" y="295994"/>
            <a:ext cx="6494622" cy="5707137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3800" y="2345532"/>
            <a:ext cx="3910807" cy="2057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900"/>
            </a:lvl1pPr>
            <a:lvl2pPr marL="552023" indent="0">
              <a:buNone/>
              <a:defRPr sz="1400"/>
            </a:lvl2pPr>
            <a:lvl3pPr marL="1104047" indent="0">
              <a:buNone/>
              <a:defRPr sz="1200"/>
            </a:lvl3pPr>
            <a:lvl4pPr marL="1656070" indent="0">
              <a:buNone/>
              <a:defRPr sz="1100"/>
            </a:lvl4pPr>
            <a:lvl5pPr marL="2208093" indent="0">
              <a:buNone/>
              <a:defRPr sz="1100"/>
            </a:lvl5pPr>
            <a:lvl6pPr marL="2760116" indent="0">
              <a:buNone/>
              <a:defRPr sz="1100"/>
            </a:lvl6pPr>
            <a:lvl7pPr marL="3312140" indent="0">
              <a:buNone/>
              <a:defRPr sz="1100"/>
            </a:lvl7pPr>
            <a:lvl8pPr marL="3864163" indent="0">
              <a:buNone/>
              <a:defRPr sz="1100"/>
            </a:lvl8pPr>
            <a:lvl9pPr marL="4416186" indent="0">
              <a:buNone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350369" y="304800"/>
            <a:ext cx="0" cy="56856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09" y="247809"/>
            <a:ext cx="7674512" cy="726122"/>
          </a:xfrm>
        </p:spPr>
        <p:txBody>
          <a:bodyPr anchor="b"/>
          <a:lstStyle>
            <a:lvl1pPr algn="ctr">
              <a:lnSpc>
                <a:spcPct val="100000"/>
              </a:lnSpc>
              <a:defRPr sz="3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51247" y="1032547"/>
            <a:ext cx="7640636" cy="4572000"/>
          </a:xfrm>
          <a:ln w="28575">
            <a:solidFill>
              <a:schemeClr val="bg1">
                <a:lumMod val="75000"/>
              </a:schemeClr>
            </a:solidFill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900"/>
            </a:lvl1pPr>
            <a:lvl2pPr marL="552023" indent="0">
              <a:buNone/>
              <a:defRPr sz="3400"/>
            </a:lvl2pPr>
            <a:lvl3pPr marL="1104047" indent="0">
              <a:buNone/>
              <a:defRPr sz="2900"/>
            </a:lvl3pPr>
            <a:lvl4pPr marL="1656070" indent="0">
              <a:buNone/>
              <a:defRPr sz="2400"/>
            </a:lvl4pPr>
            <a:lvl5pPr marL="2208093" indent="0">
              <a:buNone/>
              <a:defRPr sz="2400"/>
            </a:lvl5pPr>
            <a:lvl6pPr marL="2760116" indent="0">
              <a:buNone/>
              <a:defRPr sz="2400"/>
            </a:lvl6pPr>
            <a:lvl7pPr marL="3312140" indent="0">
              <a:buNone/>
              <a:defRPr sz="2400"/>
            </a:lvl7pPr>
            <a:lvl8pPr marL="3864163" indent="0">
              <a:buNone/>
              <a:defRPr sz="2400"/>
            </a:lvl8pPr>
            <a:lvl9pPr marL="4416186" indent="0">
              <a:buNone/>
              <a:defRPr sz="24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58880" y="5674884"/>
            <a:ext cx="7425371" cy="457200"/>
          </a:xfrm>
        </p:spPr>
        <p:txBody>
          <a:bodyPr>
            <a:normAutofit/>
          </a:bodyPr>
          <a:lstStyle>
            <a:lvl1pPr marL="0" indent="0" algn="ctr">
              <a:buNone/>
              <a:defRPr sz="1900" i="1"/>
            </a:lvl1pPr>
            <a:lvl2pPr marL="552023" indent="0">
              <a:buNone/>
              <a:defRPr sz="1400"/>
            </a:lvl2pPr>
            <a:lvl3pPr marL="1104047" indent="0">
              <a:buNone/>
              <a:defRPr sz="1200"/>
            </a:lvl3pPr>
            <a:lvl4pPr marL="1656070" indent="0">
              <a:buNone/>
              <a:defRPr sz="1100"/>
            </a:lvl4pPr>
            <a:lvl5pPr marL="2208093" indent="0">
              <a:buNone/>
              <a:defRPr sz="1100"/>
            </a:lvl5pPr>
            <a:lvl6pPr marL="2760116" indent="0">
              <a:buNone/>
              <a:defRPr sz="1100"/>
            </a:lvl6pPr>
            <a:lvl7pPr marL="3312140" indent="0">
              <a:buNone/>
              <a:defRPr sz="1100"/>
            </a:lvl7pPr>
            <a:lvl8pPr marL="3864163" indent="0">
              <a:buNone/>
              <a:defRPr sz="1100"/>
            </a:lvl8pPr>
            <a:lvl9pPr marL="4416186" indent="0">
              <a:buNone/>
              <a:defRPr sz="1100"/>
            </a:lvl9pPr>
          </a:lstStyle>
          <a:p>
            <a:pPr lvl="0"/>
            <a:r>
              <a:rPr lang="en-US" dirty="0" smtClean="0"/>
              <a:t>Photo caption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1887200" cy="743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16732"/>
            <a:ext cx="10104120" cy="2743199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 sz="6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3260741"/>
            <a:ext cx="8321040" cy="914400"/>
          </a:xfrm>
        </p:spPr>
        <p:txBody>
          <a:bodyPr>
            <a:normAutofit/>
          </a:bodyPr>
          <a:lstStyle>
            <a:lvl1pPr marL="0" indent="0" algn="ctr">
              <a:buNone/>
              <a:defRPr sz="2900">
                <a:solidFill>
                  <a:schemeClr val="bg1">
                    <a:lumMod val="50000"/>
                  </a:schemeClr>
                </a:solidFill>
              </a:defRPr>
            </a:lvl1pPr>
            <a:lvl2pPr marL="552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4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6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8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60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12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6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16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Subtitle/byline/presenter</a:t>
            </a:r>
            <a:endParaRPr lang="en-US" dirty="0"/>
          </a:p>
        </p:txBody>
      </p:sp>
      <p:pic>
        <p:nvPicPr>
          <p:cNvPr id="1026" name="Picture 2" descr="G:\GRAPHICS\Logos\KCSOS\KCSOS Pixel Logos\LGO_KCSOS_H_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6078824"/>
            <a:ext cx="4759570" cy="12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8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800" b="0" kern="120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734662"/>
            <a:ext cx="10698480" cy="40398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800" b="0" kern="120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734662"/>
            <a:ext cx="10698480" cy="40398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4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r 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8680" y="516731"/>
            <a:ext cx="10104120" cy="2715571"/>
          </a:xfrm>
        </p:spPr>
        <p:txBody>
          <a:bodyPr anchor="b"/>
          <a:lstStyle>
            <a:lvl1pPr algn="ctr" defTabSz="11040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0" i="1" kern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Chapter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8680" y="3440531"/>
            <a:ext cx="10104120" cy="1226997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55202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Subtitle/byline/presenter</a:t>
            </a:r>
          </a:p>
        </p:txBody>
      </p:sp>
      <p:sp>
        <p:nvSpPr>
          <p:cNvPr id="7" name="Oval 6"/>
          <p:cNvSpPr/>
          <p:nvPr/>
        </p:nvSpPr>
        <p:spPr>
          <a:xfrm>
            <a:off x="5774213" y="3283929"/>
            <a:ext cx="110204" cy="918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034245" y="3283929"/>
            <a:ext cx="110204" cy="918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515419" y="3283929"/>
            <a:ext cx="110204" cy="918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56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46" y="0"/>
            <a:ext cx="10812194" cy="173466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734662"/>
            <a:ext cx="5250180" cy="4497069"/>
          </a:xfrm>
        </p:spPr>
        <p:txBody>
          <a:bodyPr/>
          <a:lstStyle>
            <a:lvl1pPr>
              <a:defRPr sz="2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75488" y="1734661"/>
            <a:ext cx="5254142" cy="45020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83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34662"/>
            <a:ext cx="5252244" cy="66082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52023" indent="0">
              <a:buNone/>
              <a:defRPr sz="2400" b="1"/>
            </a:lvl2pPr>
            <a:lvl3pPr marL="1104047" indent="0">
              <a:buNone/>
              <a:defRPr sz="2200" b="1"/>
            </a:lvl3pPr>
            <a:lvl4pPr marL="1656070" indent="0">
              <a:buNone/>
              <a:defRPr sz="1900" b="1"/>
            </a:lvl4pPr>
            <a:lvl5pPr marL="2208093" indent="0">
              <a:buNone/>
              <a:defRPr sz="1900" b="1"/>
            </a:lvl5pPr>
            <a:lvl6pPr marL="2760116" indent="0">
              <a:buNone/>
              <a:defRPr sz="1900" b="1"/>
            </a:lvl6pPr>
            <a:lvl7pPr marL="3312140" indent="0">
              <a:buNone/>
              <a:defRPr sz="1900" b="1"/>
            </a:lvl7pPr>
            <a:lvl8pPr marL="3864163" indent="0">
              <a:buNone/>
              <a:defRPr sz="1900" b="1"/>
            </a:lvl8pPr>
            <a:lvl9pPr marL="4416186" indent="0">
              <a:buNone/>
              <a:defRPr sz="19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2660" y="1734662"/>
            <a:ext cx="5254308" cy="66082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52023" indent="0">
              <a:buNone/>
              <a:defRPr sz="2400" b="1"/>
            </a:lvl2pPr>
            <a:lvl3pPr marL="1104047" indent="0">
              <a:buNone/>
              <a:defRPr sz="2200" b="1"/>
            </a:lvl3pPr>
            <a:lvl4pPr marL="1656070" indent="0">
              <a:buNone/>
              <a:defRPr sz="1900" b="1"/>
            </a:lvl4pPr>
            <a:lvl5pPr marL="2208093" indent="0">
              <a:buNone/>
              <a:defRPr sz="1900" b="1"/>
            </a:lvl5pPr>
            <a:lvl6pPr marL="2760116" indent="0">
              <a:buNone/>
              <a:defRPr sz="1900" b="1"/>
            </a:lvl6pPr>
            <a:lvl7pPr marL="3312140" indent="0">
              <a:buNone/>
              <a:defRPr sz="1900" b="1"/>
            </a:lvl7pPr>
            <a:lvl8pPr marL="3864163" indent="0">
              <a:buNone/>
              <a:defRPr sz="1900" b="1"/>
            </a:lvl8pPr>
            <a:lvl9pPr marL="441618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94360" y="2398789"/>
            <a:ext cx="5254142" cy="36043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074359" y="2398789"/>
            <a:ext cx="5254142" cy="38329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6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7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272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0" y="289110"/>
            <a:ext cx="3910807" cy="1827821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3400" b="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71" y="295994"/>
            <a:ext cx="6494622" cy="5707137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3800" y="2345532"/>
            <a:ext cx="3910807" cy="2057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900"/>
            </a:lvl1pPr>
            <a:lvl2pPr marL="552023" indent="0">
              <a:buNone/>
              <a:defRPr sz="1400"/>
            </a:lvl2pPr>
            <a:lvl3pPr marL="1104047" indent="0">
              <a:buNone/>
              <a:defRPr sz="1200"/>
            </a:lvl3pPr>
            <a:lvl4pPr marL="1656070" indent="0">
              <a:buNone/>
              <a:defRPr sz="1100"/>
            </a:lvl4pPr>
            <a:lvl5pPr marL="2208093" indent="0">
              <a:buNone/>
              <a:defRPr sz="1100"/>
            </a:lvl5pPr>
            <a:lvl6pPr marL="2760116" indent="0">
              <a:buNone/>
              <a:defRPr sz="1100"/>
            </a:lvl6pPr>
            <a:lvl7pPr marL="3312140" indent="0">
              <a:buNone/>
              <a:defRPr sz="1100"/>
            </a:lvl7pPr>
            <a:lvl8pPr marL="3864163" indent="0">
              <a:buNone/>
              <a:defRPr sz="1100"/>
            </a:lvl8pPr>
            <a:lvl9pPr marL="4416186" indent="0">
              <a:buNone/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350369" y="304800"/>
            <a:ext cx="0" cy="56856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569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09" y="423654"/>
            <a:ext cx="7674512" cy="726122"/>
          </a:xfrm>
        </p:spPr>
        <p:txBody>
          <a:bodyPr anchor="b"/>
          <a:lstStyle>
            <a:lvl1pPr algn="ctr">
              <a:lnSpc>
                <a:spcPct val="100000"/>
              </a:lnSpc>
              <a:defRPr sz="3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51247" y="1208392"/>
            <a:ext cx="7640636" cy="4572000"/>
          </a:xfrm>
          <a:ln w="28575">
            <a:solidFill>
              <a:schemeClr val="bg1">
                <a:lumMod val="75000"/>
              </a:schemeClr>
            </a:solidFill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900"/>
            </a:lvl1pPr>
            <a:lvl2pPr marL="552023" indent="0">
              <a:buNone/>
              <a:defRPr sz="3400"/>
            </a:lvl2pPr>
            <a:lvl3pPr marL="1104047" indent="0">
              <a:buNone/>
              <a:defRPr sz="2900"/>
            </a:lvl3pPr>
            <a:lvl4pPr marL="1656070" indent="0">
              <a:buNone/>
              <a:defRPr sz="2400"/>
            </a:lvl4pPr>
            <a:lvl5pPr marL="2208093" indent="0">
              <a:buNone/>
              <a:defRPr sz="2400"/>
            </a:lvl5pPr>
            <a:lvl6pPr marL="2760116" indent="0">
              <a:buNone/>
              <a:defRPr sz="2400"/>
            </a:lvl6pPr>
            <a:lvl7pPr marL="3312140" indent="0">
              <a:buNone/>
              <a:defRPr sz="2400"/>
            </a:lvl7pPr>
            <a:lvl8pPr marL="3864163" indent="0">
              <a:buNone/>
              <a:defRPr sz="2400"/>
            </a:lvl8pPr>
            <a:lvl9pPr marL="4416186" indent="0">
              <a:buNone/>
              <a:defRPr sz="24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58880" y="5850729"/>
            <a:ext cx="7425371" cy="457200"/>
          </a:xfrm>
        </p:spPr>
        <p:txBody>
          <a:bodyPr>
            <a:normAutofit/>
          </a:bodyPr>
          <a:lstStyle>
            <a:lvl1pPr marL="0" indent="0" algn="ctr">
              <a:buNone/>
              <a:defRPr sz="1900" i="1"/>
            </a:lvl1pPr>
            <a:lvl2pPr marL="552023" indent="0">
              <a:buNone/>
              <a:defRPr sz="1400"/>
            </a:lvl2pPr>
            <a:lvl3pPr marL="1104047" indent="0">
              <a:buNone/>
              <a:defRPr sz="1200"/>
            </a:lvl3pPr>
            <a:lvl4pPr marL="1656070" indent="0">
              <a:buNone/>
              <a:defRPr sz="1100"/>
            </a:lvl4pPr>
            <a:lvl5pPr marL="2208093" indent="0">
              <a:buNone/>
              <a:defRPr sz="1100"/>
            </a:lvl5pPr>
            <a:lvl6pPr marL="2760116" indent="0">
              <a:buNone/>
              <a:defRPr sz="1100"/>
            </a:lvl6pPr>
            <a:lvl7pPr marL="3312140" indent="0">
              <a:buNone/>
              <a:defRPr sz="1100"/>
            </a:lvl7pPr>
            <a:lvl8pPr marL="3864163" indent="0">
              <a:buNone/>
              <a:defRPr sz="1100"/>
            </a:lvl8pPr>
            <a:lvl9pPr marL="4416186" indent="0">
              <a:buNone/>
              <a:defRPr sz="1100"/>
            </a:lvl9pPr>
          </a:lstStyle>
          <a:p>
            <a:pPr lvl="0"/>
            <a:r>
              <a:rPr lang="en-US" dirty="0" smtClean="0"/>
              <a:t>Photo caption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478246" y="675565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5565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5511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4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r 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9007" y="516731"/>
            <a:ext cx="10104120" cy="2715571"/>
          </a:xfrm>
        </p:spPr>
        <p:txBody>
          <a:bodyPr anchor="b"/>
          <a:lstStyle>
            <a:lvl1pPr algn="ctr" defTabSz="110404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b="0" i="1" kern="1200" dirty="0" smtClean="0">
                <a:solidFill>
                  <a:schemeClr val="bg1"/>
                </a:solidFill>
                <a:effectLst/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Chapter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9007" y="3440531"/>
            <a:ext cx="10104120" cy="1226997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5202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Subtitle/byline/presenter</a:t>
            </a:r>
          </a:p>
        </p:txBody>
      </p:sp>
      <p:sp>
        <p:nvSpPr>
          <p:cNvPr id="7" name="Oval 6"/>
          <p:cNvSpPr/>
          <p:nvPr/>
        </p:nvSpPr>
        <p:spPr>
          <a:xfrm>
            <a:off x="5844540" y="3283929"/>
            <a:ext cx="110204" cy="91895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104572" y="3283929"/>
            <a:ext cx="110204" cy="91895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585746" y="3283929"/>
            <a:ext cx="110204" cy="91895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405" tIns="55202" rIns="110405" bIns="55202"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80996" y="1734661"/>
            <a:ext cx="5254142" cy="40398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6043949" y="1746384"/>
            <a:ext cx="5254142" cy="40398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34662"/>
            <a:ext cx="5252244" cy="66082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52023" indent="0">
              <a:buNone/>
              <a:defRPr sz="2400" b="1"/>
            </a:lvl2pPr>
            <a:lvl3pPr marL="1104047" indent="0">
              <a:buNone/>
              <a:defRPr sz="2200" b="1"/>
            </a:lvl3pPr>
            <a:lvl4pPr marL="1656070" indent="0">
              <a:buNone/>
              <a:defRPr sz="1900" b="1"/>
            </a:lvl4pPr>
            <a:lvl5pPr marL="2208093" indent="0">
              <a:buNone/>
              <a:defRPr sz="1900" b="1"/>
            </a:lvl5pPr>
            <a:lvl6pPr marL="2760116" indent="0">
              <a:buNone/>
              <a:defRPr sz="1900" b="1"/>
            </a:lvl6pPr>
            <a:lvl7pPr marL="3312140" indent="0">
              <a:buNone/>
              <a:defRPr sz="1900" b="1"/>
            </a:lvl7pPr>
            <a:lvl8pPr marL="3864163" indent="0">
              <a:buNone/>
              <a:defRPr sz="1900" b="1"/>
            </a:lvl8pPr>
            <a:lvl9pPr marL="441618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2660" y="1734662"/>
            <a:ext cx="5254308" cy="66082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52023" indent="0">
              <a:buNone/>
              <a:defRPr sz="2400" b="1"/>
            </a:lvl2pPr>
            <a:lvl3pPr marL="1104047" indent="0">
              <a:buNone/>
              <a:defRPr sz="2200" b="1"/>
            </a:lvl3pPr>
            <a:lvl4pPr marL="1656070" indent="0">
              <a:buNone/>
              <a:defRPr sz="1900" b="1"/>
            </a:lvl4pPr>
            <a:lvl5pPr marL="2208093" indent="0">
              <a:buNone/>
              <a:defRPr sz="1900" b="1"/>
            </a:lvl5pPr>
            <a:lvl6pPr marL="2760116" indent="0">
              <a:buNone/>
              <a:defRPr sz="1900" b="1"/>
            </a:lvl6pPr>
            <a:lvl7pPr marL="3312140" indent="0">
              <a:buNone/>
              <a:defRPr sz="1900" b="1"/>
            </a:lvl7pPr>
            <a:lvl8pPr marL="3864163" indent="0">
              <a:buNone/>
              <a:defRPr sz="1900" b="1"/>
            </a:lvl8pPr>
            <a:lvl9pPr marL="441618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94360" y="2398789"/>
            <a:ext cx="5254142" cy="36043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074359" y="2398789"/>
            <a:ext cx="5254142" cy="383294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79214" y="289110"/>
            <a:ext cx="3910807" cy="1827821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2800" b="1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879" y="295994"/>
            <a:ext cx="6494622" cy="5707137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9214" y="2345532"/>
            <a:ext cx="3910807" cy="2057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900"/>
            </a:lvl1pPr>
            <a:lvl2pPr marL="552023" indent="0">
              <a:buNone/>
              <a:defRPr sz="1400"/>
            </a:lvl2pPr>
            <a:lvl3pPr marL="1104047" indent="0">
              <a:buNone/>
              <a:defRPr sz="1200"/>
            </a:lvl3pPr>
            <a:lvl4pPr marL="1656070" indent="0">
              <a:buNone/>
              <a:defRPr sz="1100"/>
            </a:lvl4pPr>
            <a:lvl5pPr marL="2208093" indent="0">
              <a:buNone/>
              <a:defRPr sz="1100"/>
            </a:lvl5pPr>
            <a:lvl6pPr marL="2760116" indent="0">
              <a:buNone/>
              <a:defRPr sz="1100"/>
            </a:lvl6pPr>
            <a:lvl7pPr marL="3312140" indent="0">
              <a:buNone/>
              <a:defRPr sz="1100"/>
            </a:lvl7pPr>
            <a:lvl8pPr marL="3864163" indent="0">
              <a:buNone/>
              <a:defRPr sz="1100"/>
            </a:lvl8pPr>
            <a:lvl9pPr marL="441618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077" y="247809"/>
            <a:ext cx="7780020" cy="726122"/>
          </a:xfrm>
        </p:spPr>
        <p:txBody>
          <a:bodyPr anchor="b"/>
          <a:lstStyle>
            <a:lvl1pPr algn="ctr">
              <a:lnSpc>
                <a:spcPct val="100000"/>
              </a:lnSpc>
              <a:defRPr sz="3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76769" y="1020824"/>
            <a:ext cx="7640636" cy="4343399"/>
          </a:xfrm>
          <a:ln w="50800">
            <a:solidFill>
              <a:schemeClr val="bg1"/>
            </a:solidFill>
            <a:miter lim="800000"/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900"/>
            </a:lvl1pPr>
            <a:lvl2pPr marL="552023" indent="0">
              <a:buNone/>
              <a:defRPr sz="3400"/>
            </a:lvl2pPr>
            <a:lvl3pPr marL="1104047" indent="0">
              <a:buNone/>
              <a:defRPr sz="2900"/>
            </a:lvl3pPr>
            <a:lvl4pPr marL="1656070" indent="0">
              <a:buNone/>
              <a:defRPr sz="2400"/>
            </a:lvl4pPr>
            <a:lvl5pPr marL="2208093" indent="0">
              <a:buNone/>
              <a:defRPr sz="2400"/>
            </a:lvl5pPr>
            <a:lvl6pPr marL="2760116" indent="0">
              <a:buNone/>
              <a:defRPr sz="2400"/>
            </a:lvl6pPr>
            <a:lvl7pPr marL="3312140" indent="0">
              <a:buNone/>
              <a:defRPr sz="2400"/>
            </a:lvl7pPr>
            <a:lvl8pPr marL="3864163" indent="0">
              <a:buNone/>
              <a:defRPr sz="2400"/>
            </a:lvl8pPr>
            <a:lvl9pPr marL="4416186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184402" y="5463870"/>
            <a:ext cx="7425371" cy="457200"/>
          </a:xfrm>
        </p:spPr>
        <p:txBody>
          <a:bodyPr>
            <a:normAutofit/>
          </a:bodyPr>
          <a:lstStyle>
            <a:lvl1pPr marL="0" indent="0" algn="ctr">
              <a:buNone/>
              <a:defRPr sz="1900" i="1"/>
            </a:lvl1pPr>
            <a:lvl2pPr marL="552023" indent="0">
              <a:buNone/>
              <a:defRPr sz="1400"/>
            </a:lvl2pPr>
            <a:lvl3pPr marL="1104047" indent="0">
              <a:buNone/>
              <a:defRPr sz="1200"/>
            </a:lvl3pPr>
            <a:lvl4pPr marL="1656070" indent="0">
              <a:buNone/>
              <a:defRPr sz="1100"/>
            </a:lvl4pPr>
            <a:lvl5pPr marL="2208093" indent="0">
              <a:buNone/>
              <a:defRPr sz="1100"/>
            </a:lvl5pPr>
            <a:lvl6pPr marL="2760116" indent="0">
              <a:buNone/>
              <a:defRPr sz="1100"/>
            </a:lvl6pPr>
            <a:lvl7pPr marL="3312140" indent="0">
              <a:buNone/>
              <a:defRPr sz="1100"/>
            </a:lvl7pPr>
            <a:lvl8pPr marL="3864163" indent="0">
              <a:buNone/>
              <a:defRPr sz="1100"/>
            </a:lvl8pPr>
            <a:lvl9pPr marL="4416186" indent="0">
              <a:buNone/>
              <a:defRPr sz="1100"/>
            </a:lvl9pPr>
          </a:lstStyle>
          <a:p>
            <a:pPr lvl="0"/>
            <a:r>
              <a:rPr lang="en-US" dirty="0" smtClean="0"/>
              <a:t>Photo caption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1892381" cy="74342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0"/>
            <a:ext cx="10698480" cy="1734661"/>
          </a:xfrm>
          <a:prstGeom prst="rect">
            <a:avLst/>
          </a:prstGeom>
        </p:spPr>
        <p:txBody>
          <a:bodyPr vert="horz" lIns="110405" tIns="55202" rIns="110405" bIns="55202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34662"/>
            <a:ext cx="10698480" cy="4039869"/>
          </a:xfrm>
          <a:prstGeom prst="rect">
            <a:avLst/>
          </a:prstGeom>
        </p:spPr>
        <p:txBody>
          <a:bodyPr vert="horz" lIns="110405" tIns="55202" rIns="110405" bIns="55202" rtlCol="0">
            <a:normAutofit/>
          </a:bodyPr>
          <a:lstStyle/>
          <a:p>
            <a:pPr marL="414017" marR="0" lvl="0" indent="-414017" algn="l" defTabSz="11040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Use these slides to present program-specific information tailored to the audience’s interest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236629"/>
            <a:ext cx="2025968" cy="39580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786" y="6236629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iming>
    <p:tnLst>
      <p:par>
        <p:cTn id="1" dur="indefinite" restart="never" nodeType="tmRoot"/>
      </p:par>
    </p:tnLst>
  </p:timing>
  <p:txStyles>
    <p:titleStyle>
      <a:lvl1pPr algn="ctr" defTabSz="1104047" rtl="0" eaLnBrk="1" latinLnBrk="0" hangingPunct="1">
        <a:lnSpc>
          <a:spcPts val="7003"/>
        </a:lnSpc>
        <a:spcBef>
          <a:spcPct val="0"/>
        </a:spcBef>
        <a:buNone/>
        <a:defRPr sz="4800" b="1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14017" marR="0" indent="-414017" algn="l" defTabSz="1104047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3200" kern="1200" baseline="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894923" indent="-342900" algn="l" defTabSz="1104047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2pPr>
      <a:lvl3pPr marL="1380058" indent="-276012" algn="l" defTabSz="110404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9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3pPr>
      <a:lvl4pPr marL="1998969" indent="-342900" algn="l" defTabSz="1104047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9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4pPr>
      <a:lvl5pPr marL="2484105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5pPr>
      <a:lvl6pPr marL="3036128" indent="-276012" algn="l" defTabSz="110404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588151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4140175" indent="-276012" algn="l" defTabSz="110404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692198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6295"/>
            <a:ext cx="11887200" cy="12679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0"/>
            <a:ext cx="10698480" cy="1734661"/>
          </a:xfrm>
          <a:prstGeom prst="rect">
            <a:avLst/>
          </a:prstGeom>
        </p:spPr>
        <p:txBody>
          <a:bodyPr vert="horz" lIns="110405" tIns="55202" rIns="110405" bIns="55202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34662"/>
            <a:ext cx="10698480" cy="4431633"/>
          </a:xfrm>
          <a:prstGeom prst="rect">
            <a:avLst/>
          </a:prstGeom>
        </p:spPr>
        <p:txBody>
          <a:bodyPr vert="horz" lIns="110405" tIns="55202" rIns="110405" bIns="55202" rtlCol="0">
            <a:normAutofit/>
          </a:bodyPr>
          <a:lstStyle/>
          <a:p>
            <a:pPr marL="414017" marR="0" lvl="0" indent="-414017" algn="l" defTabSz="11040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Use these slides to present program-specific information tailored to the audience’s interest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521190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521190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20656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</p:sldLayoutIdLst>
  <p:timing>
    <p:tnLst>
      <p:par>
        <p:cTn id="1" dur="indefinite" restart="never" nodeType="tmRoot"/>
      </p:par>
    </p:tnLst>
  </p:timing>
  <p:txStyles>
    <p:titleStyle>
      <a:lvl1pPr algn="ctr" defTabSz="1104047" rtl="0" eaLnBrk="1" latinLnBrk="0" hangingPunct="1">
        <a:lnSpc>
          <a:spcPts val="7003"/>
        </a:lnSpc>
        <a:spcBef>
          <a:spcPct val="0"/>
        </a:spcBef>
        <a:buNone/>
        <a:defRPr sz="4800" b="0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14017" marR="0" indent="-414017" algn="l" defTabSz="1104047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894923" indent="-342900" algn="l" defTabSz="1104047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380058" indent="-276012" algn="l" defTabSz="110404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998969" indent="-342900" algn="l" defTabSz="1104047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484105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3036128" indent="-276012" algn="l" defTabSz="110404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588151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4140175" indent="-276012" algn="l" defTabSz="110404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692198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0"/>
            <a:ext cx="10698480" cy="1734661"/>
          </a:xfrm>
          <a:prstGeom prst="rect">
            <a:avLst/>
          </a:prstGeom>
        </p:spPr>
        <p:txBody>
          <a:bodyPr vert="horz" lIns="110405" tIns="55202" rIns="110405" bIns="55202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734662"/>
            <a:ext cx="10698480" cy="4431633"/>
          </a:xfrm>
          <a:prstGeom prst="rect">
            <a:avLst/>
          </a:prstGeom>
        </p:spPr>
        <p:txBody>
          <a:bodyPr vert="horz" lIns="110405" tIns="55202" rIns="110405" bIns="55202" rtlCol="0">
            <a:normAutofit/>
          </a:bodyPr>
          <a:lstStyle/>
          <a:p>
            <a:pPr marL="414017" marR="0" lvl="0" indent="-414017" algn="l" defTabSz="110404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Use these slides to present program-specific information tailored to the audience’s interest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478246" y="6720481"/>
            <a:ext cx="1111568" cy="395806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EAB0777-4C60-462E-A92C-CDAFD498799C}" type="datetimeFigureOut">
              <a:rPr lang="en-US" smtClean="0"/>
              <a:pPr/>
              <a:t>11/5/2014</a:t>
            </a:fld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70232" y="6720481"/>
            <a:ext cx="730568" cy="395806"/>
          </a:xfrm>
          <a:prstGeom prst="rect">
            <a:avLst/>
          </a:prstGeom>
        </p:spPr>
        <p:txBody>
          <a:bodyPr anchor="ctr"/>
          <a:lstStyle>
            <a:lvl1pPr algn="l">
              <a:defRPr sz="11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9DE6EB8-52AB-45EA-A660-3E1EBFA729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543800" y="646033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719947"/>
            <a:ext cx="376555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100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 smtClean="0"/>
              <a:t>Footer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6738665"/>
            <a:ext cx="48533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KERN COUNTY SUPERINTENDENT</a:t>
            </a:r>
            <a:r>
              <a:rPr lang="en-US" sz="1000" baseline="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 OF SCHOOLS</a:t>
            </a:r>
          </a:p>
          <a:p>
            <a:pPr algn="r"/>
            <a:r>
              <a:rPr lang="en-US" sz="9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CHRISTINE LIZARDI FRAZIER  </a:t>
            </a:r>
            <a:r>
              <a:rPr lang="en-US" sz="900" i="1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…ADVOCATES FOR CHILDREN</a:t>
            </a:r>
            <a:endParaRPr lang="en-US" sz="9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2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timing>
    <p:tnLst>
      <p:par>
        <p:cTn id="1" dur="indefinite" restart="never" nodeType="tmRoot"/>
      </p:par>
    </p:tnLst>
  </p:timing>
  <p:txStyles>
    <p:titleStyle>
      <a:lvl1pPr algn="ctr" defTabSz="1104047" rtl="0" eaLnBrk="1" latinLnBrk="0" hangingPunct="1">
        <a:lnSpc>
          <a:spcPts val="7003"/>
        </a:lnSpc>
        <a:spcBef>
          <a:spcPct val="0"/>
        </a:spcBef>
        <a:buNone/>
        <a:defRPr sz="4800" b="0" kern="1200">
          <a:solidFill>
            <a:schemeClr val="tx2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14017" marR="0" indent="-414017" algn="l" defTabSz="1104047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Char char="•"/>
        <a:tabLst/>
        <a:defRPr sz="2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894923" indent="-342900" algn="l" defTabSz="1104047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380058" indent="-276012" algn="l" defTabSz="110404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998969" indent="-342900" algn="l" defTabSz="1104047" rtl="0" eaLnBrk="1" latinLnBrk="0" hangingPunct="1">
        <a:spcBef>
          <a:spcPct val="20000"/>
        </a:spcBef>
        <a:buSzPct val="90000"/>
        <a:buFont typeface="Courier New" panose="02070309020205020404" pitchFamily="49" charset="0"/>
        <a:buChar char="o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484105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3036128" indent="-276012" algn="l" defTabSz="110404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588151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4140175" indent="-276012" algn="l" defTabSz="1104047" rtl="0" eaLnBrk="1" latinLnBrk="0" hangingPunct="1">
        <a:spcBef>
          <a:spcPct val="20000"/>
        </a:spcBef>
        <a:buFont typeface="Courier New" pitchFamily="49" charset="0"/>
        <a:buChar char="o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692198" indent="-276012" algn="l" defTabSz="110404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14300" indent="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400" dirty="0">
                <a:solidFill>
                  <a:schemeClr val="tx1"/>
                </a:solidFill>
                <a:latin typeface="Lucida Grande"/>
                <a:cs typeface="Lucida Grande"/>
              </a:rPr>
              <a:t>Facilities Planning and Funding</a:t>
            </a:r>
            <a:br>
              <a:rPr lang="en-US" sz="4400" dirty="0">
                <a:solidFill>
                  <a:schemeClr val="tx1"/>
                </a:solidFill>
                <a:latin typeface="Lucida Grande"/>
                <a:cs typeface="Lucida Grande"/>
              </a:rPr>
            </a:br>
            <a:r>
              <a:rPr lang="en-US" sz="4400" dirty="0">
                <a:solidFill>
                  <a:schemeClr val="tx1"/>
                </a:solidFill>
                <a:latin typeface="Lucida Grande"/>
                <a:cs typeface="Lucida Grande"/>
              </a:rPr>
              <a:t>Support Services for Districts</a:t>
            </a:r>
            <a:r>
              <a:rPr lang="en-US" sz="2800" dirty="0">
                <a:solidFill>
                  <a:schemeClr val="tx1"/>
                </a:solidFill>
                <a:latin typeface="Lucida Grande"/>
                <a:cs typeface="Lucida Grande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Lucida Grande"/>
                <a:cs typeface="Lucida Grande"/>
              </a:rPr>
            </a:br>
            <a:r>
              <a:rPr lang="en-US" sz="2800" dirty="0">
                <a:latin typeface="Lucida Grande"/>
                <a:cs typeface="Lucida Grande"/>
              </a:rPr>
              <a:t/>
            </a:r>
            <a:br>
              <a:rPr lang="en-US" sz="2800" dirty="0">
                <a:latin typeface="Lucida Grande"/>
                <a:cs typeface="Lucida Grande"/>
              </a:rPr>
            </a:br>
            <a:endParaRPr lang="en-US" sz="2800" dirty="0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i="1" u="sng" dirty="0">
                <a:solidFill>
                  <a:srgbClr val="FFFFFF"/>
                </a:solidFill>
                <a:latin typeface="Lucida Grande"/>
                <a:cs typeface="Lucida Grande"/>
              </a:rPr>
              <a:t>Debt Advisory Service Team</a:t>
            </a:r>
            <a:br>
              <a:rPr lang="en-US" sz="3600" i="1" u="sng" dirty="0">
                <a:solidFill>
                  <a:srgbClr val="FFFFFF"/>
                </a:solidFill>
                <a:latin typeface="Lucida Grande"/>
                <a:cs typeface="Lucida Grande"/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182C4B"/>
                </a:solidFill>
              </a:rPr>
              <a:t>Debt Advisory Service Team</a:t>
            </a:r>
            <a:endParaRPr lang="en-US" dirty="0">
              <a:solidFill>
                <a:srgbClr val="182C4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sz="2800" dirty="0" smtClean="0">
              <a:solidFill>
                <a:srgbClr val="0000FF"/>
              </a:solidFill>
              <a:latin typeface="Lucida Grande"/>
              <a:cs typeface="Lucida Grande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Mary Barlow Ed.D.    	Associate </a:t>
            </a: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Superintendent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John </a:t>
            </a: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Von Flue  </a:t>
            </a:r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		Assistant </a:t>
            </a: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Superintendent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Bill </a:t>
            </a: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Hornback   </a:t>
            </a:r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		Attorney</a:t>
            </a: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, SLS</a:t>
            </a:r>
          </a:p>
          <a:p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Mark Fulmer Ed.D.  	Retired Deputy Superintendent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800" dirty="0" smtClean="0">
                <a:solidFill>
                  <a:srgbClr val="182C4B"/>
                </a:solidFill>
                <a:latin typeface="Lucida Grande"/>
                <a:cs typeface="Lucida Grande"/>
              </a:rPr>
              <a:t>District </a:t>
            </a: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Management Advisor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rgbClr val="182C4B"/>
                </a:solidFill>
                <a:latin typeface="Lucida Grande"/>
                <a:cs typeface="Lucida Grande"/>
              </a:rPr>
              <a:t>District Financial Advisor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88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182C4B"/>
                </a:solidFill>
              </a:rPr>
              <a:t>Debt Advisory Service</a:t>
            </a:r>
            <a:endParaRPr lang="en-US" dirty="0">
              <a:solidFill>
                <a:srgbClr val="182C4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solidFill>
                  <a:srgbClr val="182C4B"/>
                </a:solidFill>
              </a:rPr>
              <a:t>Services are provided at the request of the local school district Board and </a:t>
            </a:r>
            <a:r>
              <a:rPr lang="en-US" dirty="0" smtClean="0">
                <a:solidFill>
                  <a:srgbClr val="182C4B"/>
                </a:solidFill>
              </a:rPr>
              <a:t>Superintendent</a:t>
            </a:r>
            <a:endParaRPr lang="en-US" dirty="0">
              <a:solidFill>
                <a:srgbClr val="182C4B"/>
              </a:solidFill>
            </a:endParaRPr>
          </a:p>
          <a:p>
            <a:pPr marL="0" indent="0">
              <a:buNone/>
              <a:defRPr/>
            </a:pPr>
            <a:endParaRPr lang="en-US" sz="1800" dirty="0">
              <a:solidFill>
                <a:srgbClr val="182C4B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rgbClr val="182C4B"/>
                </a:solidFill>
              </a:rPr>
              <a:t>Services are provided to you without cost to your district</a:t>
            </a:r>
          </a:p>
          <a:p>
            <a:pPr marL="0" indent="0">
              <a:buNone/>
              <a:defRPr/>
            </a:pPr>
            <a:endParaRPr lang="en-US" sz="1800" dirty="0">
              <a:solidFill>
                <a:srgbClr val="182C4B"/>
              </a:solidFill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rgbClr val="182C4B"/>
                </a:solidFill>
              </a:rPr>
              <a:t>Information is developed and provided for use by the Board and District staff</a:t>
            </a:r>
          </a:p>
          <a:p>
            <a:pPr marL="0" indent="0">
              <a:buNone/>
              <a:defRPr/>
            </a:pPr>
            <a:endParaRPr lang="en-US" sz="1800" dirty="0">
              <a:solidFill>
                <a:srgbClr val="40579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84960" y="413015"/>
            <a:ext cx="9359496" cy="74342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Why Provide Services?</a:t>
            </a:r>
            <a:endParaRPr lang="en-US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379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73" r="-50073"/>
          <a:stretch>
            <a:fillRect/>
          </a:stretch>
        </p:blipFill>
        <p:spPr>
          <a:xfrm>
            <a:off x="-1835836" y="1299826"/>
            <a:ext cx="8201343" cy="3634529"/>
          </a:xfrm>
        </p:spPr>
      </p:pic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405" tIns="55202" rIns="110405" bIns="55202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7038" indent="-345015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2pPr>
            <a:lvl3pPr marL="1380058" indent="-276012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3pPr>
            <a:lvl4pPr marL="1932081" indent="-276012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4pPr>
            <a:lvl5pPr marL="2484105" indent="-276012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5pPr>
            <a:lvl6pPr marL="3036128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6pPr>
            <a:lvl7pPr marL="3588151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7pPr>
            <a:lvl8pPr marL="4140175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8pPr>
            <a:lvl9pPr marL="4692198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9pPr>
          </a:lstStyle>
          <a:p>
            <a:fld id="{8BCD5224-D80C-AD49-A45E-49F390ED9A61}" type="slidenum">
              <a:rPr lang="en-US" sz="1200">
                <a:solidFill>
                  <a:schemeClr val="tx2"/>
                </a:solidFill>
                <a:cs typeface="Arial" charset="0"/>
              </a:rPr>
              <a:pPr/>
              <a:t>4</a:t>
            </a:fld>
            <a:endParaRPr lang="en-US" sz="1200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337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56" y="2087222"/>
            <a:ext cx="4457700" cy="36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13" y="3906422"/>
            <a:ext cx="3520758" cy="30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9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862" y="-109760"/>
            <a:ext cx="10257977" cy="1332797"/>
          </a:xfrm>
        </p:spPr>
        <p:txBody>
          <a:bodyPr/>
          <a:lstStyle/>
          <a:p>
            <a:r>
              <a:rPr lang="en-US" dirty="0" smtClean="0">
                <a:solidFill>
                  <a:srgbClr val="182C4B"/>
                </a:solidFill>
              </a:rPr>
              <a:t>Why Provide Services?</a:t>
            </a:r>
            <a:endParaRPr lang="en-US" dirty="0">
              <a:solidFill>
                <a:srgbClr val="182C4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311302"/>
            <a:ext cx="10698480" cy="403986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charset="0"/>
              <a:buChar char="ü"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Predatory practices by some </a:t>
            </a:r>
            <a:r>
              <a:rPr lang="en-US" dirty="0" smtClean="0">
                <a:solidFill>
                  <a:srgbClr val="182C4B"/>
                </a:solidFill>
                <a:latin typeface="Century Gothic" charset="0"/>
              </a:rPr>
              <a:t>advisors</a:t>
            </a:r>
            <a:endParaRPr lang="en-US" dirty="0">
              <a:solidFill>
                <a:srgbClr val="182C4B"/>
              </a:solidFill>
              <a:latin typeface="Century Gothic" charset="0"/>
            </a:endParaRPr>
          </a:p>
          <a:p>
            <a:pPr>
              <a:buFont typeface="Wingdings" charset="0"/>
              <a:buChar char="ü"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Overly high costs for interest and issuance</a:t>
            </a:r>
          </a:p>
          <a:p>
            <a:pPr>
              <a:buFont typeface="Wingdings" charset="0"/>
              <a:buChar char="ü"/>
            </a:pPr>
            <a:r>
              <a:rPr lang="en-US" dirty="0" smtClean="0">
                <a:solidFill>
                  <a:srgbClr val="182C4B"/>
                </a:solidFill>
                <a:latin typeface="Century Gothic" charset="0"/>
              </a:rPr>
              <a:t>Dodd</a:t>
            </a:r>
            <a:r>
              <a:rPr lang="en-US" dirty="0">
                <a:solidFill>
                  <a:srgbClr val="182C4B"/>
                </a:solidFill>
                <a:latin typeface="Century Gothic" charset="0"/>
              </a:rPr>
              <a:t>-Frank</a:t>
            </a:r>
          </a:p>
          <a:p>
            <a:pPr>
              <a:buFont typeface="Wingdings" charset="0"/>
              <a:buChar char="ü"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Increased SEC and Treasury oversight </a:t>
            </a:r>
            <a:r>
              <a:rPr lang="en-US" dirty="0" smtClean="0">
                <a:solidFill>
                  <a:srgbClr val="182C4B"/>
                </a:solidFill>
                <a:latin typeface="Century Gothic" charset="0"/>
              </a:rPr>
              <a:t>and enforcement</a:t>
            </a:r>
            <a:endParaRPr lang="en-US" dirty="0">
              <a:solidFill>
                <a:srgbClr val="182C4B"/>
              </a:solidFill>
              <a:latin typeface="Century Gothic" charset="0"/>
            </a:endParaRPr>
          </a:p>
          <a:p>
            <a:pPr>
              <a:buFont typeface="Wingdings" charset="0"/>
              <a:buChar char="ü"/>
            </a:pPr>
            <a:r>
              <a:rPr lang="en-US" dirty="0" smtClean="0">
                <a:solidFill>
                  <a:srgbClr val="182C4B"/>
                </a:solidFill>
                <a:latin typeface="Century Gothic" charset="0"/>
              </a:rPr>
              <a:t>Increase </a:t>
            </a:r>
            <a:r>
              <a:rPr lang="en-US" dirty="0">
                <a:solidFill>
                  <a:srgbClr val="182C4B"/>
                </a:solidFill>
                <a:latin typeface="Century Gothic" charset="0"/>
              </a:rPr>
              <a:t>oversight by County Treasurer</a:t>
            </a:r>
          </a:p>
          <a:p>
            <a:pPr>
              <a:buFont typeface="Wingdings" charset="0"/>
              <a:buChar char="ü"/>
            </a:pPr>
            <a:r>
              <a:rPr lang="en-US" dirty="0" smtClean="0">
                <a:solidFill>
                  <a:srgbClr val="182C4B"/>
                </a:solidFill>
                <a:latin typeface="Century Gothic" charset="0"/>
              </a:rPr>
              <a:t>Proactively </a:t>
            </a:r>
            <a:r>
              <a:rPr lang="en-US" dirty="0">
                <a:solidFill>
                  <a:srgbClr val="182C4B"/>
                </a:solidFill>
                <a:latin typeface="Century Gothic" charset="0"/>
              </a:rPr>
              <a:t>provide support for local Boards in utilizing Best Practices </a:t>
            </a:r>
          </a:p>
          <a:p>
            <a:pPr>
              <a:buFont typeface="Wingdings" charset="0"/>
              <a:buChar char="ü"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Board, not advisors, held responsible </a:t>
            </a:r>
          </a:p>
          <a:p>
            <a:pPr>
              <a:buFont typeface="Wingdings" charset="0"/>
              <a:buChar char="ü"/>
            </a:pPr>
            <a:r>
              <a:rPr lang="en-US" sz="3300" dirty="0">
                <a:solidFill>
                  <a:srgbClr val="182C4B"/>
                </a:solidFill>
                <a:latin typeface="Century Gothic" charset="0"/>
              </a:rPr>
              <a:t>Local boards best understand their local needs  </a:t>
            </a:r>
          </a:p>
        </p:txBody>
      </p:sp>
    </p:spTree>
    <p:extLst>
      <p:ext uri="{BB962C8B-B14F-4D97-AF65-F5344CB8AC3E}">
        <p14:creationId xmlns:p14="http://schemas.microsoft.com/office/powerpoint/2010/main" val="963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entury Gothic" charset="0"/>
            </a:endParaRPr>
          </a:p>
        </p:txBody>
      </p:sp>
      <p:pic>
        <p:nvPicPr>
          <p:cNvPr id="34818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0" b="-1949"/>
          <a:stretch>
            <a:fillRect/>
          </a:stretch>
        </p:blipFill>
        <p:spPr>
          <a:xfrm>
            <a:off x="297180" y="204787"/>
            <a:ext cx="11371263" cy="1963540"/>
          </a:xfrm>
        </p:spPr>
      </p:pic>
      <p:sp>
        <p:nvSpPr>
          <p:cNvPr id="348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733564" y="390644"/>
            <a:ext cx="658336" cy="3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405" tIns="55202" rIns="110405" bIns="55202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97038" indent="-345015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2pPr>
            <a:lvl3pPr marL="1380058" indent="-276012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3pPr>
            <a:lvl4pPr marL="1932081" indent="-276012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4pPr>
            <a:lvl5pPr marL="2484105" indent="-276012"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5pPr>
            <a:lvl6pPr marL="3036128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6pPr>
            <a:lvl7pPr marL="3588151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7pPr>
            <a:lvl8pPr marL="4140175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8pPr>
            <a:lvl9pPr marL="4692198" indent="-2760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54"/>
                </a:solidFill>
                <a:latin typeface="Arial" charset="0"/>
                <a:ea typeface="ＭＳ Ｐゴシック" charset="0"/>
              </a:defRPr>
            </a:lvl9pPr>
          </a:lstStyle>
          <a:p>
            <a:fld id="{946C3EC3-81F2-C846-AD5E-272CBE5EEE87}" type="slidenum">
              <a:rPr lang="en-US" sz="1200">
                <a:solidFill>
                  <a:schemeClr val="tx2"/>
                </a:solidFill>
                <a:cs typeface="Arial" charset="0"/>
              </a:rPr>
              <a:pPr/>
              <a:t>6</a:t>
            </a:fld>
            <a:endParaRPr lang="en-US" sz="12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297180" y="2147676"/>
            <a:ext cx="11094720" cy="14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05" tIns="55202" rIns="110405" bIns="55202">
            <a:spAutoFit/>
          </a:bodyPr>
          <a:lstStyle/>
          <a:p>
            <a:pPr algn="ctr"/>
            <a:r>
              <a:rPr lang="en-US" sz="2400" b="1" dirty="0">
                <a:solidFill>
                  <a:srgbClr val="1D8AC9"/>
                </a:solidFill>
              </a:rPr>
              <a:t>GFOA Best Practices and Advisories</a:t>
            </a:r>
          </a:p>
          <a:p>
            <a:pPr algn="ctr"/>
            <a:endParaRPr lang="en-US" sz="1400" dirty="0">
              <a:solidFill>
                <a:srgbClr val="1D8AC9"/>
              </a:solidFill>
            </a:endParaRPr>
          </a:p>
          <a:p>
            <a:r>
              <a:rPr lang="en-US" sz="2400" dirty="0">
                <a:solidFill>
                  <a:srgbClr val="1D8AC9"/>
                </a:solidFill>
              </a:rPr>
              <a:t>Recommended practices in the public finance to give state and local governments more guidance on sound financial management practices</a:t>
            </a:r>
            <a:r>
              <a:rPr lang="en-US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" y="3551926"/>
            <a:ext cx="11689080" cy="3404691"/>
          </a:xfrm>
          <a:prstGeom prst="rect">
            <a:avLst/>
          </a:prstGeom>
        </p:spPr>
        <p:txBody>
          <a:bodyPr lIns="110405" tIns="55202" rIns="110405" bIns="55202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1D8AC9"/>
                </a:solidFill>
              </a:rPr>
              <a:t>Partial listing of GFOA Best Practices</a:t>
            </a:r>
          </a:p>
          <a:p>
            <a:pPr algn="ctr">
              <a:defRPr/>
            </a:pPr>
            <a:endParaRPr lang="en-US" sz="1400" dirty="0">
              <a:solidFill>
                <a:srgbClr val="1D8AC9"/>
              </a:solidFill>
            </a:endParaRP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Costs of Issuance Incurred in a Publicly Offered Debt Transaction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Debt Management Policy 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Selecting and Managing the Method of Sale of State and Local Government Bonds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Selecting Bond Counsel 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Selecting Financial Advisors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Understanding Your Continuing Disclosure Responsibilities 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Web Site Presentation of Official Financial Documents</a:t>
            </a:r>
          </a:p>
          <a:p>
            <a:pPr marL="414017" indent="-414017">
              <a:buFont typeface="Wingdings" charset="2"/>
              <a:buChar char="ü"/>
              <a:defRPr/>
            </a:pPr>
            <a:r>
              <a:rPr lang="en-US" dirty="0">
                <a:solidFill>
                  <a:srgbClr val="1D8AC9"/>
                </a:solidFill>
              </a:rPr>
              <a:t>Post Issuance Compliance Checklist</a:t>
            </a:r>
          </a:p>
        </p:txBody>
      </p:sp>
    </p:spTree>
    <p:extLst>
      <p:ext uri="{BB962C8B-B14F-4D97-AF65-F5344CB8AC3E}">
        <p14:creationId xmlns:p14="http://schemas.microsoft.com/office/powerpoint/2010/main" val="4966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-392000"/>
            <a:ext cx="10698480" cy="1734661"/>
          </a:xfrm>
        </p:spPr>
        <p:txBody>
          <a:bodyPr/>
          <a:lstStyle/>
          <a:p>
            <a:r>
              <a:rPr lang="en-US" sz="6600" dirty="0">
                <a:solidFill>
                  <a:srgbClr val="182C4B"/>
                </a:solidFill>
              </a:rPr>
              <a:t>Service and Training Areas</a:t>
            </a:r>
            <a:endParaRPr lang="en-US" dirty="0">
              <a:solidFill>
                <a:srgbClr val="182C4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19" y="1515141"/>
            <a:ext cx="10698480" cy="403986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  <a:defRPr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Educational Specifications Process </a:t>
            </a:r>
          </a:p>
          <a:p>
            <a:pPr>
              <a:lnSpc>
                <a:spcPct val="120000"/>
              </a:lnSpc>
              <a:buFont typeface="Wingdings" charset="2"/>
              <a:buChar char="ü"/>
              <a:defRPr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Facilities Planning Process</a:t>
            </a:r>
          </a:p>
          <a:p>
            <a:pPr>
              <a:lnSpc>
                <a:spcPct val="120000"/>
              </a:lnSpc>
              <a:buFont typeface="Wingdings" charset="2"/>
              <a:buChar char="ü"/>
              <a:defRPr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RFP/RFQ Process for Facility Planning services</a:t>
            </a:r>
          </a:p>
          <a:p>
            <a:pPr>
              <a:lnSpc>
                <a:spcPct val="120000"/>
              </a:lnSpc>
              <a:buFont typeface="Wingdings" charset="2"/>
              <a:buChar char="ü"/>
              <a:defRPr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Financial Planning for Facilities Development</a:t>
            </a:r>
          </a:p>
          <a:p>
            <a:pPr>
              <a:lnSpc>
                <a:spcPct val="120000"/>
              </a:lnSpc>
              <a:buFont typeface="Wingdings" charset="2"/>
              <a:buChar char="ü"/>
              <a:defRPr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RFA/RFQ Process for Architects</a:t>
            </a:r>
          </a:p>
          <a:p>
            <a:pPr>
              <a:lnSpc>
                <a:spcPct val="120000"/>
              </a:lnSpc>
              <a:buFont typeface="Wingdings" charset="2"/>
              <a:buChar char="ü"/>
              <a:defRPr/>
            </a:pPr>
            <a:r>
              <a:rPr lang="en-US" dirty="0">
                <a:solidFill>
                  <a:srgbClr val="182C4B"/>
                </a:solidFill>
                <a:latin typeface="Century Gothic" charset="0"/>
              </a:rPr>
              <a:t>RFA/RFQ Process for Financial Advisory </a:t>
            </a:r>
            <a:r>
              <a:rPr lang="en-US" dirty="0" smtClean="0">
                <a:solidFill>
                  <a:srgbClr val="182C4B"/>
                </a:solidFill>
                <a:latin typeface="Century Gothic" charset="0"/>
              </a:rPr>
              <a:t>               Services</a:t>
            </a:r>
            <a:endParaRPr lang="en-US" dirty="0">
              <a:solidFill>
                <a:srgbClr val="182C4B"/>
              </a:solidFill>
              <a:latin typeface="Century Gothic" charset="0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bt Advisory Service Nov. 6 ss versio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CSOSwhit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CSOSminimal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Debt Advisory Service Nov. 6 ss version.potx</Template>
  <TotalTime>0</TotalTime>
  <Words>225</Words>
  <Application>Microsoft Office PowerPoint</Application>
  <PresentationFormat>Custom</PresentationFormat>
  <Paragraphs>48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Lucida Grande</vt:lpstr>
      <vt:lpstr>Georgia</vt:lpstr>
      <vt:lpstr>Courier New</vt:lpstr>
      <vt:lpstr>Cambria</vt:lpstr>
      <vt:lpstr>Century Gothic</vt:lpstr>
      <vt:lpstr>Wingdings</vt:lpstr>
      <vt:lpstr>ＭＳ Ｐゴシック</vt:lpstr>
      <vt:lpstr>Arial Black</vt:lpstr>
      <vt:lpstr>Calibri</vt:lpstr>
      <vt:lpstr>Debt Advisory Service Nov. 6 ss version</vt:lpstr>
      <vt:lpstr>KCSOSwhite</vt:lpstr>
      <vt:lpstr>KCSOSminimal</vt:lpstr>
      <vt:lpstr>Facilities Planning and Funding Support Services for Districts  </vt:lpstr>
      <vt:lpstr>Debt Advisory Service Team</vt:lpstr>
      <vt:lpstr>Debt Advisory Service</vt:lpstr>
      <vt:lpstr>Why Provide Services?</vt:lpstr>
      <vt:lpstr>Why Provide Services?</vt:lpstr>
      <vt:lpstr>PowerPoint Presentation</vt:lpstr>
      <vt:lpstr>Service and Training Areas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2014-03-25T16:51:38Z</dcterms:created>
  <dcterms:modified xsi:type="dcterms:W3CDTF">2014-11-05T17:32:24Z</dcterms:modified>
</cp:coreProperties>
</file>