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39"/>
  </p:notesMasterIdLst>
  <p:handoutMasterIdLst>
    <p:handoutMasterId r:id="rId40"/>
  </p:handoutMasterIdLst>
  <p:sldIdLst>
    <p:sldId id="256" r:id="rId3"/>
    <p:sldId id="259" r:id="rId4"/>
    <p:sldId id="261" r:id="rId5"/>
    <p:sldId id="263" r:id="rId6"/>
    <p:sldId id="264" r:id="rId7"/>
    <p:sldId id="258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6" r:id="rId17"/>
    <p:sldId id="277" r:id="rId18"/>
    <p:sldId id="294" r:id="rId19"/>
    <p:sldId id="285" r:id="rId20"/>
    <p:sldId id="262" r:id="rId21"/>
    <p:sldId id="278" r:id="rId22"/>
    <p:sldId id="282" r:id="rId23"/>
    <p:sldId id="281" r:id="rId24"/>
    <p:sldId id="283" r:id="rId25"/>
    <p:sldId id="279" r:id="rId26"/>
    <p:sldId id="280" r:id="rId27"/>
    <p:sldId id="274" r:id="rId28"/>
    <p:sldId id="272" r:id="rId29"/>
    <p:sldId id="287" r:id="rId30"/>
    <p:sldId id="290" r:id="rId31"/>
    <p:sldId id="289" r:id="rId32"/>
    <p:sldId id="288" r:id="rId33"/>
    <p:sldId id="291" r:id="rId34"/>
    <p:sldId id="275" r:id="rId35"/>
    <p:sldId id="286" r:id="rId36"/>
    <p:sldId id="293" r:id="rId37"/>
    <p:sldId id="292" r:id="rId38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8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53" autoAdjust="0"/>
    <p:restoredTop sz="70993" autoAdjust="0"/>
  </p:normalViewPr>
  <p:slideViewPr>
    <p:cSldViewPr>
      <p:cViewPr varScale="1">
        <p:scale>
          <a:sx n="93" d="100"/>
          <a:sy n="93" d="100"/>
        </p:scale>
        <p:origin x="-21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28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6AD63-F8E0-4D64-9C42-D8388FD2D0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714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D58758-0E72-439A-89FF-DFF82F4DA43B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FFBDD9-B0EB-45C1-8719-F1A7CF03D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968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7511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4478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05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1470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0501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0501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0501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0501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0501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0501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 startAt="3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0501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4478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AutoNum type="arabicPeriod"/>
            </a:pPr>
            <a:endParaRPr lang="en-US" i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7682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4478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4478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447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447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BDD9-B0EB-45C1-8719-F1A7CF03DE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69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C7CE1-EA98-4253-A412-6AB091D89662}" type="datetime1">
              <a:rPr lang="fr-FR" smtClean="0"/>
              <a:pPr>
                <a:defRPr/>
              </a:pPr>
              <a:t>25/08/2011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1848B0-1D31-4D40-A6E5-D78DA5F6321C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2C564-9D98-41CE-91F3-CECBF6A4300D}" type="datetime1">
              <a:rPr lang="fr-FR" smtClean="0"/>
              <a:pPr>
                <a:defRPr/>
              </a:pPr>
              <a:t>25/08/2011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1CB08-05F2-43B3-866E-3D32C78B44E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5E7E-C4E3-40BD-917C-C79740F74C2A}" type="datetime1">
              <a:rPr lang="fr-FR" smtClean="0"/>
              <a:pPr>
                <a:defRPr/>
              </a:pPr>
              <a:t>25/08/2011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B8D58-1B94-417C-9FC0-4F4D2F74CFC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B896-894B-491C-9C98-C030C9FF4ABC}" type="datetime1">
              <a:rPr lang="fr-FR" smtClean="0"/>
              <a:pPr>
                <a:defRPr/>
              </a:pPr>
              <a:t>25/08/2011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380D-68F8-4DEB-8301-08A39B00CBED}" type="datetime1">
              <a:rPr lang="fr-FR" smtClean="0"/>
              <a:pPr>
                <a:defRPr/>
              </a:pPr>
              <a:t>25/08/2011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D010-EB4E-45A1-B2ED-E63DD471DB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90AAB-1ED4-4E98-A1C8-83F9FBEF34DC}" type="datetime1">
              <a:rPr lang="fr-FR" smtClean="0"/>
              <a:pPr>
                <a:defRPr/>
              </a:pPr>
              <a:t>25/08/2011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2EABB-D39C-49FC-8C2A-AD158BB2720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8B426-18EA-42A5-9BB5-F7DA4E3308D6}" type="datetime1">
              <a:rPr lang="fr-FR" smtClean="0"/>
              <a:pPr>
                <a:defRPr/>
              </a:pPr>
              <a:t>25/08/2011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B98FD-A582-42CB-8ADE-878C3FE9E60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E66EA-4122-494F-BAE8-7BB50694AB58}" type="datetime1">
              <a:rPr lang="fr-FR" smtClean="0"/>
              <a:pPr>
                <a:defRPr/>
              </a:pPr>
              <a:t>25/08/2011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8A3206C-F143-4C27-8B23-31A228E2834F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D12AE-BC25-426E-A22E-764308418044}" type="datetime1">
              <a:rPr lang="fr-FR" smtClean="0"/>
              <a:pPr>
                <a:defRPr/>
              </a:pPr>
              <a:t>25/08/2011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DB8D3-64C0-4DB3-90E9-F7EC7431F15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6A5CE-5CCC-4B87-8E87-DE4949345D38}" type="datetime1">
              <a:rPr lang="fr-FR" smtClean="0"/>
              <a:pPr>
                <a:defRPr/>
              </a:pPr>
              <a:t>25/08/2011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31832-50FB-4A01-B06A-66AC5CA4E06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C592-5B25-40BD-BB2E-AC086635BD13}" type="datetime1">
              <a:rPr lang="fr-FR" smtClean="0"/>
              <a:pPr>
                <a:defRPr/>
              </a:pPr>
              <a:t>25/08/2011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03703-4BE8-4F04-A23D-6920EE8885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4673F2-7580-4081-9F54-29ED9E9F3E5C}" type="datetime1">
              <a:rPr lang="fr-FR" smtClean="0"/>
              <a:pPr>
                <a:defRPr/>
              </a:pPr>
              <a:t>25/08/2011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aseline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8D080E3-F058-486E-964F-CDE363144103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e.ca.gov/fg/ac/co/adultedanddm072011.asp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e.ca.gov/fg/ac/co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619672" y="908720"/>
            <a:ext cx="6624736" cy="1368152"/>
          </a:xfrm>
        </p:spPr>
        <p:txBody>
          <a:bodyPr/>
          <a:lstStyle/>
          <a:p>
            <a:r>
              <a:rPr lang="fr-CA" sz="3600" b="1" dirty="0" smtClean="0">
                <a:solidFill>
                  <a:srgbClr val="3168B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CA" sz="3600" b="1" dirty="0" smtClean="0">
                <a:solidFill>
                  <a:srgbClr val="3168B2"/>
                </a:solidFill>
                <a:latin typeface="Arial" pitchFamily="34" charset="0"/>
                <a:cs typeface="Arial" pitchFamily="34" charset="0"/>
              </a:rPr>
            </a:br>
            <a:r>
              <a:rPr lang="fr-CA" sz="4000" b="1" dirty="0" smtClean="0">
                <a:solidFill>
                  <a:srgbClr val="3168B2"/>
                </a:solidFill>
                <a:latin typeface="Arial" pitchFamily="34" charset="0"/>
                <a:cs typeface="Arial" pitchFamily="34" charset="0"/>
              </a:rPr>
              <a:t>GASB 54: </a:t>
            </a:r>
            <a:r>
              <a:rPr lang="en-US" sz="4000" b="1" dirty="0" smtClean="0">
                <a:solidFill>
                  <a:srgbClr val="3168B2"/>
                </a:solidFill>
                <a:latin typeface="Arial" pitchFamily="34" charset="0"/>
                <a:cs typeface="Arial" pitchFamily="34" charset="0"/>
              </a:rPr>
              <a:t>Implementation</a:t>
            </a:r>
            <a:endParaRPr lang="fr-CA" sz="4000" b="1" dirty="0" smtClean="0">
              <a:solidFill>
                <a:srgbClr val="3168B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827584" y="5229200"/>
            <a:ext cx="7560840" cy="1440160"/>
          </a:xfrm>
        </p:spPr>
        <p:txBody>
          <a:bodyPr/>
          <a:lstStyle/>
          <a:p>
            <a:r>
              <a:rPr lang="en-US" b="1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</a:t>
            </a:r>
            <a:r>
              <a:rPr lang="en-U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Steve </a:t>
            </a:r>
            <a:r>
              <a:rPr lang="en-US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Mattern</a:t>
            </a:r>
            <a:r>
              <a:rPr lang="en-U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Debbie </a:t>
            </a:r>
            <a:r>
              <a:rPr lang="en-US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Riedmiller</a:t>
            </a:r>
            <a:r>
              <a:rPr lang="en-U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and Kim Sloan</a:t>
            </a:r>
          </a:p>
        </p:txBody>
      </p:sp>
      <p:pic>
        <p:nvPicPr>
          <p:cNvPr id="9" name="Picture 8" descr="kcsosheader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u="sng" dirty="0" smtClean="0">
                <a:solidFill>
                  <a:srgbClr val="3168B2"/>
                </a:solidFill>
              </a:rPr>
              <a:t>Committed</a:t>
            </a:r>
            <a:endParaRPr lang="en-US" dirty="0">
              <a:solidFill>
                <a:srgbClr val="3168B2"/>
              </a:solidFill>
            </a:endParaRP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Amounts are subject to </a:t>
            </a:r>
            <a:r>
              <a:rPr lang="en-US" i="1" dirty="0" smtClean="0">
                <a:solidFill>
                  <a:srgbClr val="3168B2"/>
                </a:solidFill>
              </a:rPr>
              <a:t>internal</a:t>
            </a:r>
            <a:r>
              <a:rPr lang="en-US" dirty="0" smtClean="0">
                <a:solidFill>
                  <a:srgbClr val="3168B2"/>
                </a:solidFill>
              </a:rPr>
              <a:t> constraints self-imposed by </a:t>
            </a:r>
            <a:r>
              <a:rPr lang="en-US" i="1" dirty="0" smtClean="0">
                <a:solidFill>
                  <a:srgbClr val="3168B2"/>
                </a:solidFill>
              </a:rPr>
              <a:t>formal action </a:t>
            </a:r>
            <a:r>
              <a:rPr lang="en-US" dirty="0" smtClean="0">
                <a:solidFill>
                  <a:srgbClr val="3168B2"/>
                </a:solidFill>
              </a:rPr>
              <a:t>of the government’s highest level of decision-making authority.</a:t>
            </a:r>
          </a:p>
          <a:p>
            <a:pPr lvl="1"/>
            <a:r>
              <a:rPr lang="en-US" dirty="0">
                <a:solidFill>
                  <a:srgbClr val="3168B2"/>
                </a:solidFill>
              </a:rPr>
              <a:t>“Formal action” varies by governments. For school districts, governing </a:t>
            </a:r>
            <a:r>
              <a:rPr lang="en-US" dirty="0" smtClean="0">
                <a:solidFill>
                  <a:srgbClr val="3168B2"/>
                </a:solidFill>
              </a:rPr>
              <a:t>board </a:t>
            </a:r>
            <a:r>
              <a:rPr lang="en-US" dirty="0">
                <a:solidFill>
                  <a:srgbClr val="3168B2"/>
                </a:solidFill>
              </a:rPr>
              <a:t>actions taken at a public meeting can vary from a vote, a resolution, or the adoption of a budget</a:t>
            </a:r>
            <a:r>
              <a:rPr lang="en-US" dirty="0" smtClean="0">
                <a:solidFill>
                  <a:srgbClr val="3168B2"/>
                </a:solidFill>
              </a:rPr>
              <a:t>.</a:t>
            </a:r>
            <a:endParaRPr lang="en-US" dirty="0">
              <a:solidFill>
                <a:srgbClr val="3168B2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152128"/>
          </a:xfrm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dirty="0">
                <a:solidFill>
                  <a:schemeClr val="bg1"/>
                </a:solidFill>
              </a:rPr>
              <a:t>New Fund Balance </a:t>
            </a:r>
            <a:r>
              <a:rPr lang="en-US" dirty="0" smtClean="0">
                <a:solidFill>
                  <a:schemeClr val="bg1"/>
                </a:solidFill>
              </a:rPr>
              <a:t>Classifications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Committed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402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u="sng" dirty="0" smtClean="0">
                <a:solidFill>
                  <a:srgbClr val="3168B2"/>
                </a:solidFill>
              </a:rPr>
              <a:t>Committed</a:t>
            </a:r>
            <a:r>
              <a:rPr lang="en-US" dirty="0" smtClean="0">
                <a:solidFill>
                  <a:srgbClr val="3168B2"/>
                </a:solidFill>
              </a:rPr>
              <a:t> (cont.)</a:t>
            </a:r>
            <a:endParaRPr lang="en-US" dirty="0">
              <a:solidFill>
                <a:srgbClr val="3168B2"/>
              </a:solidFill>
            </a:endParaRPr>
          </a:p>
          <a:p>
            <a:pPr lvl="1"/>
            <a:r>
              <a:rPr lang="en-US" dirty="0">
                <a:solidFill>
                  <a:srgbClr val="3168B2"/>
                </a:solidFill>
              </a:rPr>
              <a:t>The amounts cannot be used for any other purpose unless the same type of </a:t>
            </a:r>
            <a:r>
              <a:rPr lang="en-US" dirty="0" smtClean="0">
                <a:solidFill>
                  <a:srgbClr val="3168B2"/>
                </a:solidFill>
              </a:rPr>
              <a:t>action is taken to  remove </a:t>
            </a:r>
            <a:r>
              <a:rPr lang="en-US" dirty="0">
                <a:solidFill>
                  <a:srgbClr val="3168B2"/>
                </a:solidFill>
              </a:rPr>
              <a:t>or </a:t>
            </a:r>
            <a:r>
              <a:rPr lang="en-US" dirty="0" smtClean="0">
                <a:solidFill>
                  <a:srgbClr val="3168B2"/>
                </a:solidFill>
              </a:rPr>
              <a:t>change </a:t>
            </a:r>
            <a:r>
              <a:rPr lang="en-US" dirty="0">
                <a:solidFill>
                  <a:srgbClr val="3168B2"/>
                </a:solidFill>
              </a:rPr>
              <a:t>the constraint.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The constraint for committed fund balances must be imposed no later than June 30</a:t>
            </a:r>
            <a:r>
              <a:rPr lang="en-US" baseline="30000" dirty="0" smtClean="0">
                <a:solidFill>
                  <a:srgbClr val="3168B2"/>
                </a:solidFill>
              </a:rPr>
              <a:t>th</a:t>
            </a:r>
            <a:r>
              <a:rPr lang="en-US" dirty="0" smtClean="0">
                <a:solidFill>
                  <a:srgbClr val="3168B2"/>
                </a:solidFill>
              </a:rPr>
              <a:t>. (The actual amounts can be determined subsequent to that date at year-end closing.)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152128"/>
          </a:xfrm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dirty="0">
                <a:solidFill>
                  <a:schemeClr val="bg1"/>
                </a:solidFill>
              </a:rPr>
              <a:t>New Fund Balance </a:t>
            </a:r>
            <a:r>
              <a:rPr lang="en-US" dirty="0" smtClean="0">
                <a:solidFill>
                  <a:schemeClr val="bg1"/>
                </a:solidFill>
              </a:rPr>
              <a:t>Classifications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Committed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6592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u="sng" dirty="0" smtClean="0">
                <a:solidFill>
                  <a:srgbClr val="3168B2"/>
                </a:solidFill>
              </a:rPr>
              <a:t>Assigned</a:t>
            </a:r>
            <a:endParaRPr lang="en-US" dirty="0">
              <a:solidFill>
                <a:srgbClr val="3168B2"/>
              </a:solidFill>
            </a:endParaRP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Amounts that the government </a:t>
            </a:r>
            <a:r>
              <a:rPr lang="en-US" i="1" dirty="0" smtClean="0">
                <a:solidFill>
                  <a:srgbClr val="3168B2"/>
                </a:solidFill>
              </a:rPr>
              <a:t>intends</a:t>
            </a:r>
            <a:r>
              <a:rPr lang="en-US" dirty="0" smtClean="0">
                <a:solidFill>
                  <a:srgbClr val="3168B2"/>
                </a:solidFill>
              </a:rPr>
              <a:t> to be used for specific purposes.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Assigned amounts can be established by </a:t>
            </a:r>
            <a:r>
              <a:rPr lang="en-US" b="1" dirty="0" smtClean="0">
                <a:solidFill>
                  <a:srgbClr val="3168B2"/>
                </a:solidFill>
              </a:rPr>
              <a:t>a)</a:t>
            </a:r>
            <a:r>
              <a:rPr lang="en-US" dirty="0" smtClean="0">
                <a:solidFill>
                  <a:srgbClr val="3168B2"/>
                </a:solidFill>
              </a:rPr>
              <a:t> the governing board; or </a:t>
            </a:r>
            <a:r>
              <a:rPr lang="en-US" b="1" dirty="0" smtClean="0">
                <a:solidFill>
                  <a:srgbClr val="3168B2"/>
                </a:solidFill>
              </a:rPr>
              <a:t>b)</a:t>
            </a:r>
            <a:r>
              <a:rPr lang="en-US" dirty="0" smtClean="0">
                <a:solidFill>
                  <a:srgbClr val="3168B2"/>
                </a:solidFill>
              </a:rPr>
              <a:t> a </a:t>
            </a:r>
            <a:r>
              <a:rPr lang="en-US" i="1" dirty="0" smtClean="0">
                <a:solidFill>
                  <a:srgbClr val="3168B2"/>
                </a:solidFill>
              </a:rPr>
              <a:t>body</a:t>
            </a:r>
            <a:r>
              <a:rPr lang="en-US" dirty="0" smtClean="0">
                <a:solidFill>
                  <a:srgbClr val="3168B2"/>
                </a:solidFill>
              </a:rPr>
              <a:t> (budget committee, finance committee, site council, etc.), or </a:t>
            </a:r>
            <a:r>
              <a:rPr lang="en-US" i="1" dirty="0" smtClean="0">
                <a:solidFill>
                  <a:srgbClr val="3168B2"/>
                </a:solidFill>
              </a:rPr>
              <a:t>official(s)</a:t>
            </a:r>
            <a:r>
              <a:rPr lang="en-US" dirty="0" smtClean="0">
                <a:solidFill>
                  <a:srgbClr val="3168B2"/>
                </a:solidFill>
              </a:rPr>
              <a:t> that has been designated by the governing board.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152128"/>
          </a:xfrm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dirty="0">
                <a:solidFill>
                  <a:schemeClr val="bg1"/>
                </a:solidFill>
              </a:rPr>
              <a:t>New Fund Balance </a:t>
            </a:r>
            <a:r>
              <a:rPr lang="en-US" dirty="0" smtClean="0">
                <a:solidFill>
                  <a:schemeClr val="bg1"/>
                </a:solidFill>
              </a:rPr>
              <a:t>Classifications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Assigned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100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u="sng" dirty="0" smtClean="0">
                <a:solidFill>
                  <a:srgbClr val="3168B2"/>
                </a:solidFill>
              </a:rPr>
              <a:t>Assigned</a:t>
            </a:r>
            <a:r>
              <a:rPr lang="en-US" dirty="0" smtClean="0">
                <a:solidFill>
                  <a:srgbClr val="3168B2"/>
                </a:solidFill>
              </a:rPr>
              <a:t> (cont.)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The constraints that are imposed </a:t>
            </a:r>
            <a:r>
              <a:rPr lang="en-US" dirty="0">
                <a:solidFill>
                  <a:srgbClr val="3168B2"/>
                </a:solidFill>
              </a:rPr>
              <a:t>are more easily removed or modified than those classified as committed.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The assignment does not need to be made before the end of the reporting period (June 30</a:t>
            </a:r>
            <a:r>
              <a:rPr lang="en-US" baseline="30000" dirty="0" smtClean="0">
                <a:solidFill>
                  <a:srgbClr val="3168B2"/>
                </a:solidFill>
              </a:rPr>
              <a:t>th</a:t>
            </a:r>
            <a:r>
              <a:rPr lang="en-US" dirty="0" smtClean="0">
                <a:solidFill>
                  <a:srgbClr val="3168B2"/>
                </a:solidFill>
              </a:rPr>
              <a:t>), but rather can be made any time prior to the issuance of the financial statements (at year-end closing).</a:t>
            </a:r>
            <a:endParaRPr lang="en-US" dirty="0">
              <a:solidFill>
                <a:srgbClr val="3168B2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152128"/>
          </a:xfrm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dirty="0">
                <a:solidFill>
                  <a:schemeClr val="bg1"/>
                </a:solidFill>
              </a:rPr>
              <a:t>New Fund Balance </a:t>
            </a:r>
            <a:r>
              <a:rPr lang="en-US" dirty="0" smtClean="0">
                <a:solidFill>
                  <a:schemeClr val="bg1"/>
                </a:solidFill>
              </a:rPr>
              <a:t>Classifications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Assigned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979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u="sng" dirty="0" smtClean="0">
                <a:solidFill>
                  <a:srgbClr val="3168B2"/>
                </a:solidFill>
              </a:rPr>
              <a:t>Unassigned</a:t>
            </a:r>
            <a:endParaRPr lang="en-US" dirty="0" smtClean="0">
              <a:solidFill>
                <a:srgbClr val="3168B2"/>
              </a:solidFill>
            </a:endParaRP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General Fund only, it is the residual balance that is not restricted, committed or assigned.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All Other Funds, a positive unassigned fund balance is never reported. (Fund 17 exception; discussion to follow)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Deficits in another classification that cannot be eliminated are reported as a negative unassigned fund balance. (Object 9790)</a:t>
            </a:r>
            <a:endParaRPr lang="en-US" dirty="0">
              <a:solidFill>
                <a:srgbClr val="3168B2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152128"/>
          </a:xfrm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dirty="0">
                <a:solidFill>
                  <a:schemeClr val="bg1"/>
                </a:solidFill>
              </a:rPr>
              <a:t>New Fund Balance </a:t>
            </a:r>
            <a:r>
              <a:rPr lang="en-US" dirty="0" smtClean="0">
                <a:solidFill>
                  <a:schemeClr val="bg1"/>
                </a:solidFill>
              </a:rPr>
              <a:t>Classifications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Unassigned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821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Stabilization Arrangements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Formal Stabilization Arrangements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Classified as </a:t>
            </a:r>
            <a:r>
              <a:rPr lang="en-US" i="1" dirty="0" smtClean="0">
                <a:solidFill>
                  <a:srgbClr val="3168B2"/>
                </a:solidFill>
              </a:rPr>
              <a:t>committed</a:t>
            </a:r>
            <a:r>
              <a:rPr lang="en-US" dirty="0" smtClean="0">
                <a:solidFill>
                  <a:srgbClr val="3168B2"/>
                </a:solidFill>
              </a:rPr>
              <a:t> fund balance under new Object Code </a:t>
            </a:r>
            <a:r>
              <a:rPr lang="en-US" b="1" dirty="0" smtClean="0">
                <a:solidFill>
                  <a:srgbClr val="3168B2"/>
                </a:solidFill>
              </a:rPr>
              <a:t>9750</a:t>
            </a:r>
            <a:r>
              <a:rPr lang="en-US" dirty="0" smtClean="0">
                <a:solidFill>
                  <a:srgbClr val="3168B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Level of constraint must meet the criteria to be reported as committed.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Circumstances for spending must be both </a:t>
            </a:r>
            <a:r>
              <a:rPr lang="en-US" i="1" dirty="0" smtClean="0">
                <a:solidFill>
                  <a:srgbClr val="3168B2"/>
                </a:solidFill>
              </a:rPr>
              <a:t>specific</a:t>
            </a:r>
            <a:r>
              <a:rPr lang="en-US" dirty="0" smtClean="0">
                <a:solidFill>
                  <a:srgbClr val="3168B2"/>
                </a:solidFill>
              </a:rPr>
              <a:t> and </a:t>
            </a:r>
            <a:r>
              <a:rPr lang="en-US" i="1" dirty="0" smtClean="0">
                <a:solidFill>
                  <a:srgbClr val="3168B2"/>
                </a:solidFill>
              </a:rPr>
              <a:t>non-routine</a:t>
            </a:r>
            <a:r>
              <a:rPr lang="en-US" dirty="0">
                <a:solidFill>
                  <a:srgbClr val="3168B2"/>
                </a:solidFill>
              </a:rPr>
              <a:t> </a:t>
            </a:r>
            <a:r>
              <a:rPr lang="en-US" dirty="0" smtClean="0">
                <a:solidFill>
                  <a:srgbClr val="3168B2"/>
                </a:solidFill>
              </a:rPr>
              <a:t>in nature; and identified in the formal action that imposes the parameters for spending.</a:t>
            </a:r>
            <a:endParaRPr lang="en-US" dirty="0">
              <a:solidFill>
                <a:srgbClr val="3168B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267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Reserve for Economic Uncertainties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Does not meet the criteria for being classified as </a:t>
            </a:r>
            <a:r>
              <a:rPr lang="en-US" i="1" dirty="0" smtClean="0">
                <a:solidFill>
                  <a:srgbClr val="3168B2"/>
                </a:solidFill>
              </a:rPr>
              <a:t>committed</a:t>
            </a:r>
            <a:r>
              <a:rPr lang="en-US" dirty="0" smtClean="0">
                <a:solidFill>
                  <a:srgbClr val="3168B2"/>
                </a:solidFill>
              </a:rPr>
              <a:t> fund balance.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Classified as u</a:t>
            </a:r>
            <a:r>
              <a:rPr lang="en-US" i="1" dirty="0" smtClean="0">
                <a:solidFill>
                  <a:srgbClr val="3168B2"/>
                </a:solidFill>
              </a:rPr>
              <a:t>nassigned</a:t>
            </a:r>
            <a:r>
              <a:rPr lang="en-US" dirty="0" smtClean="0">
                <a:solidFill>
                  <a:srgbClr val="3168B2"/>
                </a:solidFill>
              </a:rPr>
              <a:t> using new Object Code </a:t>
            </a:r>
            <a:r>
              <a:rPr lang="en-US" b="1" dirty="0" smtClean="0">
                <a:solidFill>
                  <a:srgbClr val="3168B2"/>
                </a:solidFill>
              </a:rPr>
              <a:t>9789</a:t>
            </a:r>
            <a:r>
              <a:rPr lang="en-US" dirty="0" smtClean="0">
                <a:solidFill>
                  <a:srgbClr val="3168B2"/>
                </a:solidFill>
              </a:rPr>
              <a:t>. (Object 9770 eliminated for 2011-12)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Available in the General Fund and in Fund 17, Special Reserve for Other Than Capital Outlay.</a:t>
            </a:r>
            <a:endParaRPr lang="en-US" dirty="0">
              <a:solidFill>
                <a:srgbClr val="3168B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101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Reserve for Economic Uncertainties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rgbClr val="3168B2"/>
                </a:solidFill>
              </a:rPr>
              <a:t>Criteria and Standards reserve level is a minimum; by many standards it is inadequate.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The Government Finance Officers Association’s best practice recommends a minimum of two months operating expenditures.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LEAs should assess needs to determine level of minimum fund balance, and establish minimum fund balance policies.</a:t>
            </a:r>
            <a:endParaRPr lang="en-US" dirty="0">
              <a:solidFill>
                <a:srgbClr val="3168B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101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2276872"/>
            <a:ext cx="7772400" cy="2304256"/>
          </a:xfrm>
        </p:spPr>
        <p:txBody>
          <a:bodyPr/>
          <a:lstStyle/>
          <a:p>
            <a:pPr algn="ctr"/>
            <a:r>
              <a:rPr lang="en-US" sz="5000" b="0" i="1" dirty="0" smtClean="0">
                <a:solidFill>
                  <a:schemeClr val="bg1"/>
                </a:solidFill>
                <a:latin typeface="+mn-lt"/>
              </a:rPr>
              <a:t>Governmental fund type definitions</a:t>
            </a:r>
            <a:endParaRPr lang="en-US" sz="5000" b="0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3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8623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General Fund (SACS 01)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To account for and report all financial resources not accounted for and reported in another fund.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Special Revenue Funds (SACS 09-20)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To account for and report the proceeds of </a:t>
            </a:r>
            <a:r>
              <a:rPr lang="en-US" i="1" dirty="0" smtClean="0">
                <a:solidFill>
                  <a:srgbClr val="3168B2"/>
                </a:solidFill>
              </a:rPr>
              <a:t>specific revenue sources that are restricted or committed to expenditure for specified purposes other than debt service or capital projects.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>
              <a:lnSpc>
                <a:spcPct val="750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New Governmental Fund Type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119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43812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Overview of Presentation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Background &amp; Objective of GASB 54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Applicability and Effective Date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New Fund Balance Classifications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New Governmental Fund Type Definitions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District Policy Language and Required Disclosures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Sample Language and Resolutions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43812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Special Revenue Funds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One or more specific restricted or committed revenue sources should be the foundation for a special revenue fund.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The restricted or committed revenue source expected to continue and comprise a substantial portion of the inflows reported in the fund.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905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43812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Special Revenue Funds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Other revenue sources (i.e. </a:t>
            </a:r>
            <a:r>
              <a:rPr lang="en-US" dirty="0" err="1" smtClean="0">
                <a:solidFill>
                  <a:srgbClr val="3168B2"/>
                </a:solidFill>
              </a:rPr>
              <a:t>interfund</a:t>
            </a:r>
            <a:r>
              <a:rPr lang="en-US" dirty="0" smtClean="0">
                <a:solidFill>
                  <a:srgbClr val="3168B2"/>
                </a:solidFill>
              </a:rPr>
              <a:t> transfers) may be reported in the fund if those resources are restricted or committed to the specified purpose of the fund.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Discontinue use of a Special Revenue fund if restricted or committed revenue sources no longer compose a substantial portion of the fund.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644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48872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Special Revenue Funds 11 and 14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168B2"/>
                </a:solidFill>
              </a:rPr>
              <a:t>Adult Education and Deferred Maintenance</a:t>
            </a:r>
          </a:p>
          <a:p>
            <a:pPr lvl="1" eaLnBrk="1" hangingPunct="1"/>
            <a:r>
              <a:rPr lang="en-US" dirty="0" smtClean="0">
                <a:solidFill>
                  <a:srgbClr val="3168B2"/>
                </a:solidFill>
              </a:rPr>
              <a:t>Flexibility provisions make these revenue sources unrestricted.</a:t>
            </a:r>
          </a:p>
          <a:p>
            <a:pPr lvl="1" eaLnBrk="1" hangingPunct="1"/>
            <a:r>
              <a:rPr lang="en-US" dirty="0" smtClean="0">
                <a:solidFill>
                  <a:srgbClr val="3168B2"/>
                </a:solidFill>
              </a:rPr>
              <a:t>Districts that elect to continue using these funds must take formal board action to </a:t>
            </a:r>
            <a:r>
              <a:rPr lang="en-US" i="1" dirty="0" smtClean="0">
                <a:solidFill>
                  <a:srgbClr val="3168B2"/>
                </a:solidFill>
              </a:rPr>
              <a:t>commit</a:t>
            </a:r>
            <a:r>
              <a:rPr lang="en-US" dirty="0" smtClean="0">
                <a:solidFill>
                  <a:srgbClr val="3168B2"/>
                </a:solidFill>
              </a:rPr>
              <a:t> fund balances. Amounts transferred into these funds must also be formally committed.</a:t>
            </a:r>
          </a:p>
          <a:p>
            <a:pPr lvl="1" eaLnBrk="1" hangingPunct="1"/>
            <a:r>
              <a:rPr lang="en-US" dirty="0" smtClean="0">
                <a:solidFill>
                  <a:srgbClr val="3168B2"/>
                </a:solidFill>
              </a:rPr>
              <a:t>See CDE letter </a:t>
            </a:r>
            <a:r>
              <a:rPr lang="en-US" sz="2200" dirty="0" smtClean="0">
                <a:solidFill>
                  <a:srgbClr val="3168B2"/>
                </a:solidFill>
                <a:hlinkClick r:id="rId4"/>
              </a:rPr>
              <a:t>http://www.cde.ca.gov/fg/ac/co/adultedanddm072011.asp</a:t>
            </a:r>
            <a:endParaRPr lang="en-US" sz="2200" dirty="0" smtClean="0">
              <a:solidFill>
                <a:srgbClr val="3168B2"/>
              </a:solidFill>
            </a:endParaRPr>
          </a:p>
          <a:p>
            <a:pPr lvl="1" eaLnBrk="1" hangingPunct="1"/>
            <a:endParaRPr lang="en-US" sz="2200" dirty="0" smtClean="0">
              <a:solidFill>
                <a:srgbClr val="3168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88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48872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Special Revenue Funds 17 and 20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Special Reserve Funds 17 and 20 do not contain </a:t>
            </a:r>
            <a:r>
              <a:rPr lang="en-US" i="1" dirty="0" smtClean="0">
                <a:solidFill>
                  <a:srgbClr val="3168B2"/>
                </a:solidFill>
              </a:rPr>
              <a:t>specific revenue sources that are restricted or committed to expenditures for specified purposes.</a:t>
            </a:r>
            <a:endParaRPr lang="en-US" dirty="0" smtClean="0">
              <a:solidFill>
                <a:srgbClr val="3168B2"/>
              </a:solidFill>
            </a:endParaRPr>
          </a:p>
          <a:p>
            <a:r>
              <a:rPr lang="en-US" dirty="0" smtClean="0">
                <a:solidFill>
                  <a:srgbClr val="3168B2"/>
                </a:solidFill>
              </a:rPr>
              <a:t>Fund balance will be classified as </a:t>
            </a:r>
            <a:r>
              <a:rPr lang="en-US" i="1" dirty="0" smtClean="0">
                <a:solidFill>
                  <a:srgbClr val="3168B2"/>
                </a:solidFill>
              </a:rPr>
              <a:t>assigned</a:t>
            </a:r>
            <a:r>
              <a:rPr lang="en-US" dirty="0" smtClean="0">
                <a:solidFill>
                  <a:srgbClr val="3168B2"/>
                </a:solidFill>
              </a:rPr>
              <a:t> in Funds 17 and 20.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Fund 17 will also allow </a:t>
            </a:r>
            <a:r>
              <a:rPr lang="en-US" i="1" dirty="0" smtClean="0">
                <a:solidFill>
                  <a:srgbClr val="3168B2"/>
                </a:solidFill>
              </a:rPr>
              <a:t>unassigned</a:t>
            </a:r>
            <a:r>
              <a:rPr lang="en-US" dirty="0" smtClean="0">
                <a:solidFill>
                  <a:srgbClr val="3168B2"/>
                </a:solidFill>
              </a:rPr>
              <a:t> Object 9789, Reserve for Economic Uncertainties.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4838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8623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Capital Projects Funds (SACS 21-50)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To account for and report financial resources that are restricted, committed or assigned to expenditures for capital outlay.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Debt Service Funds (SACS 51-56)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To account for and report financial resources that are restricted, committed or assigned to expenditures for principal and interest.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>
              <a:lnSpc>
                <a:spcPct val="750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New Governmental Fund Type Definitions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320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8623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Permanent Funds (SACS 57-60)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To account for and report resources that are restricted to the extent that only earnings, and not principal, may be used for purposes that support the reporting government’s programs.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>
              <a:lnSpc>
                <a:spcPct val="750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New Governmental Fund Type Definitions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1452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The </a:t>
            </a:r>
            <a:r>
              <a:rPr lang="en-US" b="1" dirty="0" smtClean="0">
                <a:solidFill>
                  <a:srgbClr val="3168B2"/>
                </a:solidFill>
              </a:rPr>
              <a:t>SACS2011</a:t>
            </a:r>
            <a:r>
              <a:rPr lang="en-US" dirty="0" smtClean="0">
                <a:solidFill>
                  <a:srgbClr val="3168B2"/>
                </a:solidFill>
              </a:rPr>
              <a:t> software was updated for the 2011-12 Budget, but not for the 2010-11 Estimated </a:t>
            </a:r>
            <a:r>
              <a:rPr lang="en-US" dirty="0" err="1" smtClean="0">
                <a:solidFill>
                  <a:srgbClr val="3168B2"/>
                </a:solidFill>
              </a:rPr>
              <a:t>Actuals</a:t>
            </a:r>
            <a:r>
              <a:rPr lang="en-US" dirty="0" smtClean="0">
                <a:solidFill>
                  <a:srgbClr val="3168B2"/>
                </a:solidFill>
              </a:rPr>
              <a:t>.</a:t>
            </a:r>
          </a:p>
          <a:p>
            <a:endParaRPr lang="en-US" dirty="0" smtClean="0">
              <a:solidFill>
                <a:srgbClr val="3168B2"/>
              </a:solidFill>
            </a:endParaRPr>
          </a:p>
          <a:p>
            <a:r>
              <a:rPr lang="en-US" dirty="0" smtClean="0">
                <a:solidFill>
                  <a:srgbClr val="3168B2"/>
                </a:solidFill>
              </a:rPr>
              <a:t>The </a:t>
            </a:r>
            <a:r>
              <a:rPr lang="en-US" b="1" dirty="0" smtClean="0">
                <a:solidFill>
                  <a:srgbClr val="3168B2"/>
                </a:solidFill>
              </a:rPr>
              <a:t>SACS2011ALL</a:t>
            </a:r>
            <a:r>
              <a:rPr lang="en-US" dirty="0" smtClean="0">
                <a:solidFill>
                  <a:srgbClr val="3168B2"/>
                </a:solidFill>
              </a:rPr>
              <a:t> software was updated for the 2011-12 Budget and Interims, but not for the 2010-11 Unaudited Actuals.</a:t>
            </a:r>
          </a:p>
          <a:p>
            <a:pPr lvl="1">
              <a:buNone/>
            </a:pPr>
            <a:endParaRPr lang="en-US" dirty="0">
              <a:solidFill>
                <a:srgbClr val="3168B2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43812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SACS Reporting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49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43812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Actions to Take NOW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Adopt policies before year-end.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Take formal action on commitments before year-end.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Evaluate fund use and make changes if needed (i.e. Funds 11, 14, 17 and 20).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Explain the new requirements to your Board.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Read CDE advisory and consult with auditors.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  <a:hlinkClick r:id="rId4"/>
              </a:rPr>
              <a:t>http://www.cde.ca.gov/fg/ac/co/</a:t>
            </a:r>
            <a:endParaRPr lang="en-US" dirty="0" smtClean="0">
              <a:solidFill>
                <a:srgbClr val="3168B2"/>
              </a:solidFill>
            </a:endParaRPr>
          </a:p>
          <a:p>
            <a:pPr lvl="1"/>
            <a:endParaRPr lang="en-US" dirty="0" smtClean="0">
              <a:solidFill>
                <a:srgbClr val="3168B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0185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2276872"/>
            <a:ext cx="7772400" cy="2304256"/>
          </a:xfrm>
        </p:spPr>
        <p:txBody>
          <a:bodyPr/>
          <a:lstStyle/>
          <a:p>
            <a:pPr algn="ctr"/>
            <a:r>
              <a:rPr lang="en-US" sz="5000" b="0" i="1" dirty="0" smtClean="0">
                <a:solidFill>
                  <a:schemeClr val="bg1"/>
                </a:solidFill>
                <a:latin typeface="+mn-lt"/>
              </a:rPr>
              <a:t>policies and</a:t>
            </a:r>
            <a:br>
              <a:rPr lang="en-US" sz="5000" b="0" i="1" dirty="0" smtClean="0">
                <a:solidFill>
                  <a:schemeClr val="bg1"/>
                </a:solidFill>
                <a:latin typeface="+mn-lt"/>
              </a:rPr>
            </a:br>
            <a:r>
              <a:rPr lang="en-US" sz="5000" b="0" i="1" dirty="0" smtClean="0">
                <a:solidFill>
                  <a:schemeClr val="bg1"/>
                </a:solidFill>
                <a:latin typeface="+mn-lt"/>
              </a:rPr>
              <a:t>note disclosures</a:t>
            </a:r>
            <a:endParaRPr lang="en-US" sz="5000" b="0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8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Description of the authority and actions that lead to </a:t>
            </a:r>
            <a:r>
              <a:rPr lang="en-US" i="1" dirty="0" smtClean="0">
                <a:solidFill>
                  <a:srgbClr val="3168B2"/>
                </a:solidFill>
              </a:rPr>
              <a:t>committed</a:t>
            </a:r>
            <a:r>
              <a:rPr lang="en-US" dirty="0" smtClean="0">
                <a:solidFill>
                  <a:srgbClr val="3168B2"/>
                </a:solidFill>
              </a:rPr>
              <a:t> and </a:t>
            </a:r>
            <a:r>
              <a:rPr lang="en-US" i="1" dirty="0" smtClean="0">
                <a:solidFill>
                  <a:srgbClr val="3168B2"/>
                </a:solidFill>
              </a:rPr>
              <a:t>assigned</a:t>
            </a:r>
            <a:r>
              <a:rPr lang="en-US" dirty="0" smtClean="0">
                <a:solidFill>
                  <a:srgbClr val="3168B2"/>
                </a:solidFill>
              </a:rPr>
              <a:t> fund balance.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Identify highest level of decision-making authority.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Type of formal action required to establish, modify or rescind a commitment of fund balance.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The body or official authorized to </a:t>
            </a:r>
            <a:r>
              <a:rPr lang="en-US" i="1" dirty="0" smtClean="0">
                <a:solidFill>
                  <a:srgbClr val="3168B2"/>
                </a:solidFill>
              </a:rPr>
              <a:t>assign</a:t>
            </a:r>
            <a:r>
              <a:rPr lang="en-US" dirty="0" smtClean="0">
                <a:solidFill>
                  <a:srgbClr val="3168B2"/>
                </a:solidFill>
              </a:rPr>
              <a:t> amounts to specific purposes, and the policy pursuant to that authorization.</a:t>
            </a:r>
            <a:endParaRPr lang="en-US" dirty="0">
              <a:solidFill>
                <a:srgbClr val="3168B2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43812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Fund Balance Note Disclosures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352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Background and Objective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u="sng" dirty="0" smtClean="0">
                <a:solidFill>
                  <a:srgbClr val="3168B2"/>
                </a:solidFill>
              </a:rPr>
              <a:t>Background</a:t>
            </a:r>
            <a:r>
              <a:rPr lang="en-US" dirty="0" smtClean="0">
                <a:solidFill>
                  <a:srgbClr val="3168B2"/>
                </a:solidFill>
              </a:rPr>
              <a:t>: To address issues related to how fund balance was being reported.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GASB’s research revealed that existing standards were being interpreted inconsistently by different governments.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Financial statement users were unable to readily interpret reported fund balance information.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61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320480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Classification of Spending Order Policy</a:t>
            </a:r>
          </a:p>
          <a:p>
            <a:pPr lvl="1"/>
            <a:r>
              <a:rPr lang="en-US" sz="2600" dirty="0" smtClean="0">
                <a:solidFill>
                  <a:srgbClr val="3168B2"/>
                </a:solidFill>
              </a:rPr>
              <a:t>LEA’s policy regarding the order in which restricted, committed, assigned and unassigned fund balances are spent.</a:t>
            </a:r>
          </a:p>
          <a:p>
            <a:pPr lvl="1"/>
            <a:r>
              <a:rPr lang="en-US" sz="2600" dirty="0" smtClean="0">
                <a:solidFill>
                  <a:srgbClr val="3168B2"/>
                </a:solidFill>
              </a:rPr>
              <a:t>If no policy exists, GASB 54 assumes a default order of committed, assigned, and then unassigned.</a:t>
            </a:r>
          </a:p>
          <a:p>
            <a:pPr lvl="1"/>
            <a:r>
              <a:rPr lang="en-US" sz="2600" dirty="0" smtClean="0">
                <a:solidFill>
                  <a:srgbClr val="3168B2"/>
                </a:solidFill>
              </a:rPr>
              <a:t>The default order is practiced by most districts - most restricted resources first.</a:t>
            </a:r>
          </a:p>
          <a:p>
            <a:pPr lvl="1"/>
            <a:endParaRPr lang="en-US" dirty="0">
              <a:solidFill>
                <a:srgbClr val="3168B2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Fund Balance Classification Policy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5417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Reserve for Economic Uncertainties (REU)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The governing board should describe in the notes to its financial statements the policy established by the district that sets forth the minimum amount or percentage.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If the district uses Fund 17 for a portion of the REU, the policy should reflect some language for this.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43812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Minimum Fund Balance Policy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4097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966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Stabilization arrangements more formal than the minimum fund balance policy should include the following in the note disclosure: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The authority for establishing stabilization arrangements;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The requirements for additions to the amount;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The conditions under which stabilization amounts may be spent; and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The stabilization balance, if not apparent.</a:t>
            </a:r>
            <a:endParaRPr lang="en-US" dirty="0">
              <a:solidFill>
                <a:srgbClr val="3168B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152128"/>
          </a:xfrm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dirty="0" smtClean="0">
                <a:solidFill>
                  <a:schemeClr val="bg1"/>
                </a:solidFill>
              </a:rPr>
              <a:t>Stabilization Arrangements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Disclosure</a:t>
            </a:r>
          </a:p>
        </p:txBody>
      </p:sp>
    </p:spTree>
    <p:extLst>
      <p:ext uri="{BB962C8B-B14F-4D97-AF65-F5344CB8AC3E}">
        <p14:creationId xmlns:p14="http://schemas.microsoft.com/office/powerpoint/2010/main" xmlns="" val="190376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750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Fund </a:t>
            </a:r>
            <a:r>
              <a:rPr lang="en-US" dirty="0">
                <a:solidFill>
                  <a:schemeClr val="bg1"/>
                </a:solidFill>
              </a:rPr>
              <a:t>Balance </a:t>
            </a:r>
            <a:r>
              <a:rPr lang="en-US" dirty="0" smtClean="0">
                <a:solidFill>
                  <a:schemeClr val="bg1"/>
                </a:solidFill>
              </a:rPr>
              <a:t>Crosswalk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From Old to New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7"/>
            <a:ext cx="825690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414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34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2276872"/>
            <a:ext cx="7772400" cy="2304256"/>
          </a:xfrm>
        </p:spPr>
        <p:txBody>
          <a:bodyPr/>
          <a:lstStyle/>
          <a:p>
            <a:pPr algn="ctr"/>
            <a:r>
              <a:rPr lang="en-US" sz="5000" b="0" i="1" dirty="0" smtClean="0">
                <a:solidFill>
                  <a:schemeClr val="bg1"/>
                </a:solidFill>
                <a:latin typeface="+mn-lt"/>
              </a:rPr>
              <a:t>UNAUDITED </a:t>
            </a:r>
            <a:r>
              <a:rPr lang="en-US" sz="5000" b="0" i="1" dirty="0" err="1" smtClean="0">
                <a:solidFill>
                  <a:schemeClr val="bg1"/>
                </a:solidFill>
                <a:latin typeface="+mn-lt"/>
              </a:rPr>
              <a:t>Actuals</a:t>
            </a:r>
            <a:r>
              <a:rPr lang="en-US" sz="5000" b="0" i="1" dirty="0" smtClean="0">
                <a:solidFill>
                  <a:schemeClr val="bg1"/>
                </a:solidFill>
                <a:latin typeface="+mn-lt"/>
              </a:rPr>
              <a:t> – form 01 crosswalk exercise</a:t>
            </a:r>
            <a:endParaRPr lang="en-US" sz="5000" b="0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64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35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2276872"/>
            <a:ext cx="7772400" cy="2304256"/>
          </a:xfrm>
        </p:spPr>
        <p:txBody>
          <a:bodyPr/>
          <a:lstStyle/>
          <a:p>
            <a:pPr algn="ctr"/>
            <a:r>
              <a:rPr lang="en-US" sz="5000" b="0" i="1" dirty="0" smtClean="0">
                <a:solidFill>
                  <a:schemeClr val="bg1"/>
                </a:solidFill>
                <a:latin typeface="+mn-lt"/>
              </a:rPr>
              <a:t>Sample policies and resolutions</a:t>
            </a:r>
            <a:endParaRPr lang="en-US" sz="5000" b="0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64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36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4540" y="1100688"/>
            <a:ext cx="1781556" cy="38404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 rot="1241601">
            <a:off x="2754356" y="837527"/>
            <a:ext cx="236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000" dirty="0" smtClean="0">
                <a:ln>
                  <a:solidFill>
                    <a:schemeClr val="bg1"/>
                  </a:solidFill>
                </a:ln>
              </a:rPr>
              <a:t>Questions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032" y="5451301"/>
            <a:ext cx="7772400" cy="1002035"/>
          </a:xfrm>
        </p:spPr>
        <p:txBody>
          <a:bodyPr/>
          <a:lstStyle/>
          <a:p>
            <a:pPr algn="ctr"/>
            <a:r>
              <a:rPr lang="en-US" sz="4400" i="1" dirty="0" smtClean="0">
                <a:ln>
                  <a:solidFill>
                    <a:schemeClr val="bg1"/>
                  </a:solidFill>
                </a:ln>
              </a:rPr>
              <a:t>Thank you for coming!</a:t>
            </a:r>
            <a:endParaRPr lang="en-US" sz="4400" i="1" dirty="0">
              <a:ln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17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Background and Objective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u="sng" dirty="0" smtClean="0">
                <a:solidFill>
                  <a:srgbClr val="3168B2"/>
                </a:solidFill>
              </a:rPr>
              <a:t>Objective</a:t>
            </a:r>
            <a:r>
              <a:rPr lang="en-US" dirty="0" smtClean="0">
                <a:solidFill>
                  <a:srgbClr val="3168B2"/>
                </a:solidFill>
              </a:rPr>
              <a:t>: To improve the usefulness, and understandability, of governmental fund balance information.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Eliminates the </a:t>
            </a:r>
            <a:r>
              <a:rPr lang="en-US" i="1" dirty="0" smtClean="0">
                <a:solidFill>
                  <a:srgbClr val="3168B2"/>
                </a:solidFill>
              </a:rPr>
              <a:t>reserved</a:t>
            </a:r>
            <a:r>
              <a:rPr lang="en-US" dirty="0" smtClean="0">
                <a:solidFill>
                  <a:srgbClr val="3168B2"/>
                </a:solidFill>
              </a:rPr>
              <a:t> component of fund balance in favor of a restricted classification.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To clarify the definitions of Governmental Fund types.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374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Applicability and Effective Date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GASB 54 applies to all governments that report governmental funds (cities, counties, states, special districts, </a:t>
            </a:r>
            <a:r>
              <a:rPr lang="en-US" i="1" dirty="0" smtClean="0">
                <a:solidFill>
                  <a:srgbClr val="3168B2"/>
                </a:solidFill>
              </a:rPr>
              <a:t>school districts</a:t>
            </a:r>
            <a:r>
              <a:rPr lang="en-US" dirty="0" smtClean="0">
                <a:solidFill>
                  <a:srgbClr val="3168B2"/>
                </a:solidFill>
              </a:rPr>
              <a:t>, etc.)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GASB 54 affects only the Governmental Funds of the school district (SACS Funds 01-60)</a:t>
            </a:r>
          </a:p>
          <a:p>
            <a:r>
              <a:rPr lang="en-US" dirty="0" smtClean="0">
                <a:solidFill>
                  <a:srgbClr val="3168B2"/>
                </a:solidFill>
              </a:rPr>
              <a:t>Effective 2010-11 for financial statements as of June 30, 2011.</a:t>
            </a:r>
          </a:p>
          <a:p>
            <a:endParaRPr lang="en-US" dirty="0" smtClean="0">
              <a:solidFill>
                <a:srgbClr val="3168B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209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2492896"/>
            <a:ext cx="7772400" cy="1650107"/>
          </a:xfrm>
        </p:spPr>
        <p:txBody>
          <a:bodyPr/>
          <a:lstStyle/>
          <a:p>
            <a:pPr algn="ctr"/>
            <a:r>
              <a:rPr lang="en-US" sz="5000" b="0" i="1" dirty="0" smtClean="0">
                <a:solidFill>
                  <a:schemeClr val="bg1"/>
                </a:solidFill>
                <a:latin typeface="+mn-lt"/>
              </a:rPr>
              <a:t>fund balance classifications</a:t>
            </a:r>
            <a:endParaRPr lang="en-US" sz="5000" b="0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01123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New Fund Balance Classifications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608512"/>
          </a:xfrm>
        </p:spPr>
        <p:txBody>
          <a:bodyPr/>
          <a:lstStyle/>
          <a:p>
            <a:r>
              <a:rPr lang="en-US" dirty="0" smtClean="0">
                <a:solidFill>
                  <a:srgbClr val="3168B2"/>
                </a:solidFill>
              </a:rPr>
              <a:t>Fund Balance Classifications - hierarchy based upon the </a:t>
            </a:r>
            <a:r>
              <a:rPr lang="en-US" i="1" dirty="0" smtClean="0">
                <a:solidFill>
                  <a:srgbClr val="3168B2"/>
                </a:solidFill>
              </a:rPr>
              <a:t>level of constraint</a:t>
            </a:r>
            <a:r>
              <a:rPr lang="en-US" dirty="0" smtClean="0">
                <a:solidFill>
                  <a:srgbClr val="3168B2"/>
                </a:solidFill>
              </a:rPr>
              <a:t> placed upon the use of resources.</a:t>
            </a:r>
          </a:p>
          <a:p>
            <a:endParaRPr lang="en-US" dirty="0" smtClean="0">
              <a:solidFill>
                <a:srgbClr val="3168B2"/>
              </a:solidFill>
            </a:endParaRPr>
          </a:p>
          <a:p>
            <a:pPr marL="457200" lvl="1" indent="0">
              <a:buNone/>
            </a:pPr>
            <a:r>
              <a:rPr lang="en-US" b="1" u="sng" dirty="0" smtClean="0">
                <a:solidFill>
                  <a:srgbClr val="3168B2"/>
                </a:solidFill>
              </a:rPr>
              <a:t>Restricted Funds</a:t>
            </a:r>
            <a:r>
              <a:rPr lang="en-US" dirty="0" smtClean="0">
                <a:solidFill>
                  <a:srgbClr val="3168B2"/>
                </a:solidFill>
              </a:rPr>
              <a:t>		</a:t>
            </a:r>
            <a:r>
              <a:rPr lang="en-US" b="1" u="sng" dirty="0" smtClean="0">
                <a:solidFill>
                  <a:srgbClr val="3168B2"/>
                </a:solidFill>
              </a:rPr>
              <a:t>Unrestricted Funds</a:t>
            </a:r>
            <a:endParaRPr lang="en-US" b="1" u="sng" dirty="0">
              <a:solidFill>
                <a:srgbClr val="3168B2"/>
              </a:solidFill>
            </a:endParaRPr>
          </a:p>
          <a:p>
            <a:pPr marL="971550" lvl="1" indent="-514350">
              <a:buAutoNum type="arabicPeriod"/>
            </a:pPr>
            <a:r>
              <a:rPr lang="en-US" dirty="0" err="1" smtClean="0">
                <a:solidFill>
                  <a:srgbClr val="3168B2"/>
                </a:solidFill>
              </a:rPr>
              <a:t>Nonspendable</a:t>
            </a:r>
            <a:r>
              <a:rPr lang="en-US" dirty="0" smtClean="0">
                <a:solidFill>
                  <a:srgbClr val="3168B2"/>
                </a:solidFill>
              </a:rPr>
              <a:t>		3.  Committed</a:t>
            </a:r>
          </a:p>
          <a:p>
            <a:pPr marL="971550" lvl="1" indent="-514350">
              <a:buAutoNum type="arabicPeriod"/>
            </a:pPr>
            <a:r>
              <a:rPr lang="en-US" dirty="0" smtClean="0">
                <a:solidFill>
                  <a:srgbClr val="3168B2"/>
                </a:solidFill>
              </a:rPr>
              <a:t>Restricted			4.  Assigned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3168B2"/>
                </a:solidFill>
              </a:rPr>
              <a:t>					5.  Unassigned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2613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152128"/>
          </a:xfrm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dirty="0">
                <a:solidFill>
                  <a:schemeClr val="bg1"/>
                </a:solidFill>
              </a:rPr>
              <a:t>New Fund Balance </a:t>
            </a:r>
            <a:r>
              <a:rPr lang="en-US" dirty="0" smtClean="0">
                <a:solidFill>
                  <a:schemeClr val="bg1"/>
                </a:solidFill>
              </a:rPr>
              <a:t>Classifications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Non-spendable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u="sng" dirty="0" smtClean="0">
                <a:solidFill>
                  <a:srgbClr val="3168B2"/>
                </a:solidFill>
              </a:rPr>
              <a:t>Nonspendable</a:t>
            </a:r>
            <a:endParaRPr lang="en-US" dirty="0">
              <a:solidFill>
                <a:srgbClr val="3168B2"/>
              </a:solidFill>
            </a:endParaRP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Amounts are not in spendable form (i.e. inventory, </a:t>
            </a:r>
            <a:r>
              <a:rPr lang="en-US" dirty="0" err="1" smtClean="0">
                <a:solidFill>
                  <a:srgbClr val="3168B2"/>
                </a:solidFill>
              </a:rPr>
              <a:t>prepaids</a:t>
            </a:r>
            <a:r>
              <a:rPr lang="en-US" dirty="0" smtClean="0">
                <a:solidFill>
                  <a:srgbClr val="3168B2"/>
                </a:solidFill>
              </a:rPr>
              <a:t>, long-term portion of loans receivable).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Legally or contractually required to be maintained intact (i.e. the principal amount of a permanent fund.)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4756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186238"/>
          </a:xfrm>
        </p:spPr>
        <p:txBody>
          <a:bodyPr/>
          <a:lstStyle/>
          <a:p>
            <a:r>
              <a:rPr lang="en-US" u="sng" dirty="0" smtClean="0">
                <a:solidFill>
                  <a:srgbClr val="3168B2"/>
                </a:solidFill>
              </a:rPr>
              <a:t>Restricted</a:t>
            </a:r>
            <a:endParaRPr lang="en-US" dirty="0">
              <a:solidFill>
                <a:srgbClr val="3168B2"/>
              </a:solidFill>
            </a:endParaRP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Amounts are subject to </a:t>
            </a:r>
            <a:r>
              <a:rPr lang="en-US" i="1" dirty="0" smtClean="0">
                <a:solidFill>
                  <a:srgbClr val="3168B2"/>
                </a:solidFill>
              </a:rPr>
              <a:t>externally</a:t>
            </a:r>
            <a:r>
              <a:rPr lang="en-US" dirty="0" smtClean="0">
                <a:solidFill>
                  <a:srgbClr val="3168B2"/>
                </a:solidFill>
              </a:rPr>
              <a:t> imposed and legally enforceable constraints.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Constraints may be imposed by grantors, creditors, contributors, laws and regulations of other governments; or imposed by law through constitutional provisions or enabling legislation.</a:t>
            </a:r>
          </a:p>
          <a:p>
            <a:pPr lvl="1"/>
            <a:r>
              <a:rPr lang="en-US" dirty="0" smtClean="0">
                <a:solidFill>
                  <a:srgbClr val="3168B2"/>
                </a:solidFill>
              </a:rPr>
              <a:t>Restricted General Fund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467544" y="188640"/>
            <a:ext cx="83529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lnSpc>
                <a:spcPct val="75000"/>
              </a:lnSpc>
            </a:pPr>
            <a:r>
              <a:rPr lang="en-US" dirty="0" smtClean="0">
                <a:solidFill>
                  <a:schemeClr val="bg1"/>
                </a:solidFill>
              </a:rPr>
              <a:t>New Fund Balance Classifications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Restricted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B14F-D815-414F-BBAC-058A6074AFD3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1411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SB_54_Presentation_8-23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A3D09FB-29BA-4462-AE60-9134DFFF4B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GASB_54_Presentation_8-23-11</Template>
  <TotalTime>8</TotalTime>
  <Words>1587</Words>
  <Application>Microsoft Office PowerPoint</Application>
  <PresentationFormat>On-screen Show (4:3)</PresentationFormat>
  <Paragraphs>210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GASB_54_Presentation_8-23-11</vt:lpstr>
      <vt:lpstr> GASB 54: Implementation</vt:lpstr>
      <vt:lpstr>Overview of Presentation</vt:lpstr>
      <vt:lpstr>Background and Objective</vt:lpstr>
      <vt:lpstr>Background and Objective</vt:lpstr>
      <vt:lpstr>Applicability and Effective Date</vt:lpstr>
      <vt:lpstr>fund balance classifications</vt:lpstr>
      <vt:lpstr>New Fund Balance Classifications</vt:lpstr>
      <vt:lpstr>New Fund Balance Classifications Non-spendable</vt:lpstr>
      <vt:lpstr>Slide 9</vt:lpstr>
      <vt:lpstr>New Fund Balance Classifications Committed</vt:lpstr>
      <vt:lpstr>New Fund Balance Classifications Committed</vt:lpstr>
      <vt:lpstr>New Fund Balance Classifications Assigned</vt:lpstr>
      <vt:lpstr>New Fund Balance Classifications Assigned</vt:lpstr>
      <vt:lpstr>New Fund Balance Classifications Unassigned</vt:lpstr>
      <vt:lpstr>Stabilization Arrangements</vt:lpstr>
      <vt:lpstr>Reserve for Economic Uncertainties</vt:lpstr>
      <vt:lpstr>Reserve for Economic Uncertainties</vt:lpstr>
      <vt:lpstr>Governmental fund type definitions</vt:lpstr>
      <vt:lpstr>New Governmental Fund Type Definitions</vt:lpstr>
      <vt:lpstr>Special Revenue Funds</vt:lpstr>
      <vt:lpstr>Special Revenue Funds</vt:lpstr>
      <vt:lpstr>Special Revenue Funds 11 and 14</vt:lpstr>
      <vt:lpstr>Special Revenue Funds 17 and 20</vt:lpstr>
      <vt:lpstr>New Governmental Fund Type Definitions</vt:lpstr>
      <vt:lpstr>New Governmental Fund Type Definitions</vt:lpstr>
      <vt:lpstr>SACS Reporting</vt:lpstr>
      <vt:lpstr>Actions to Take NOW</vt:lpstr>
      <vt:lpstr>policies and note disclosures</vt:lpstr>
      <vt:lpstr>Fund Balance Note Disclosures</vt:lpstr>
      <vt:lpstr>Fund Balance Classification Policy</vt:lpstr>
      <vt:lpstr>Minimum Fund Balance Policy</vt:lpstr>
      <vt:lpstr>Stabilization Arrangements Disclosure</vt:lpstr>
      <vt:lpstr>Fund Balance Crosswalk From Old to New</vt:lpstr>
      <vt:lpstr>UNAUDITED Actuals – form 01 crosswalk exercise</vt:lpstr>
      <vt:lpstr>Sample policies and resolutions</vt:lpstr>
      <vt:lpstr>Thank you for coming!</vt:lpstr>
    </vt:vector>
  </TitlesOfParts>
  <Company>KCSOS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GASB 54: Implementation</dc:title>
  <dc:creator>IBS</dc:creator>
  <cp:lastModifiedBy>kisloan</cp:lastModifiedBy>
  <cp:revision>2</cp:revision>
  <cp:lastPrinted>2011-03-24T22:25:09Z</cp:lastPrinted>
  <dcterms:created xsi:type="dcterms:W3CDTF">2011-08-23T13:25:14Z</dcterms:created>
  <dcterms:modified xsi:type="dcterms:W3CDTF">2011-08-25T14:18:22Z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TC103815289990</vt:lpwstr>
  </property>
</Properties>
</file>